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Prata" panose="020B0604020202020204" charset="0"/>
      <p:regular r:id="rId23"/>
    </p:embeddedFont>
    <p:embeddedFont>
      <p:font typeface="Calibri" panose="020F0502020204030204" pitchFamily="34" charset="0"/>
      <p:regular r:id="rId24"/>
      <p:bold r:id="rId25"/>
      <p:italic r:id="rId26"/>
      <p:boldItalic r:id="rId27"/>
    </p:embeddedFont>
    <p:embeddedFont>
      <p:font typeface="Montserrat Bold" panose="020B0604020202020204" charset="0"/>
      <p:regular r:id="rId28"/>
    </p:embeddedFont>
    <p:embeddedFont>
      <p:font typeface="Tomorrow Bold Italics" panose="020B0604020202020204" charset="0"/>
      <p:regular r:id="rId29"/>
    </p:embeddedFont>
    <p:embeddedFont>
      <p:font typeface="Open Sauce" panose="020B0604020202020204" charset="0"/>
      <p:regular r:id="rId30"/>
    </p:embeddedFont>
    <p:embeddedFont>
      <p:font typeface="Montserrat"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3.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0" y="-82396"/>
            <a:ext cx="2232384" cy="1527420"/>
          </a:xfrm>
          <a:custGeom>
            <a:avLst/>
            <a:gdLst/>
            <a:ahLst/>
            <a:cxnLst/>
            <a:rect l="l" t="t" r="r" b="b"/>
            <a:pathLst>
              <a:path w="2232384" h="1527420">
                <a:moveTo>
                  <a:pt x="0" y="0"/>
                </a:moveTo>
                <a:lnTo>
                  <a:pt x="2232384" y="0"/>
                </a:lnTo>
                <a:lnTo>
                  <a:pt x="2232384" y="1527421"/>
                </a:lnTo>
                <a:lnTo>
                  <a:pt x="0" y="1527421"/>
                </a:lnTo>
                <a:lnTo>
                  <a:pt x="0" y="0"/>
                </a:lnTo>
                <a:close/>
              </a:path>
            </a:pathLst>
          </a:custGeom>
          <a:blipFill>
            <a:blip r:embed="rId5"/>
            <a:stretch>
              <a:fillRect/>
            </a:stretch>
          </a:blipFill>
        </p:spPr>
      </p:sp>
      <p:sp>
        <p:nvSpPr>
          <p:cNvPr id="6" name="Freeform 6"/>
          <p:cNvSpPr/>
          <p:nvPr/>
        </p:nvSpPr>
        <p:spPr>
          <a:xfrm>
            <a:off x="16388811" y="0"/>
            <a:ext cx="1899189" cy="1899189"/>
          </a:xfrm>
          <a:custGeom>
            <a:avLst/>
            <a:gdLst/>
            <a:ahLst/>
            <a:cxnLst/>
            <a:rect l="l" t="t" r="r" b="b"/>
            <a:pathLst>
              <a:path w="1899189" h="1899189">
                <a:moveTo>
                  <a:pt x="0" y="0"/>
                </a:moveTo>
                <a:lnTo>
                  <a:pt x="1899189" y="0"/>
                </a:lnTo>
                <a:lnTo>
                  <a:pt x="1899189" y="1899189"/>
                </a:lnTo>
                <a:lnTo>
                  <a:pt x="0" y="1899189"/>
                </a:lnTo>
                <a:lnTo>
                  <a:pt x="0" y="0"/>
                </a:lnTo>
                <a:close/>
              </a:path>
            </a:pathLst>
          </a:custGeom>
          <a:blipFill>
            <a:blip r:embed="rId6"/>
            <a:stretch>
              <a:fillRect/>
            </a:stretch>
          </a:blipFill>
        </p:spPr>
      </p:sp>
      <p:sp>
        <p:nvSpPr>
          <p:cNvPr id="7" name="TextBox 7"/>
          <p:cNvSpPr txBox="1"/>
          <p:nvPr/>
        </p:nvSpPr>
        <p:spPr>
          <a:xfrm>
            <a:off x="2094624" y="2015896"/>
            <a:ext cx="14098753" cy="2167890"/>
          </a:xfrm>
          <a:prstGeom prst="rect">
            <a:avLst/>
          </a:prstGeom>
        </p:spPr>
        <p:txBody>
          <a:bodyPr lIns="0" tIns="0" rIns="0" bIns="0" rtlCol="0" anchor="t">
            <a:spAutoFit/>
          </a:bodyPr>
          <a:lstStyle/>
          <a:p>
            <a:pPr algn="ctr">
              <a:lnSpc>
                <a:spcPts val="5599"/>
              </a:lnSpc>
            </a:pPr>
            <a:r>
              <a:rPr lang="en-US" sz="3999" spc="147">
                <a:solidFill>
                  <a:srgbClr val="FFFFFF"/>
                </a:solidFill>
                <a:latin typeface="Prata"/>
                <a:ea typeface="Prata"/>
                <a:cs typeface="Prata"/>
                <a:sym typeface="Prata"/>
              </a:rPr>
              <a:t>IDENTIFICATION ET ANALYSE DES MUTATIONS SOMATIQUES </a:t>
            </a:r>
          </a:p>
          <a:p>
            <a:pPr algn="ctr">
              <a:lnSpc>
                <a:spcPts val="6759"/>
              </a:lnSpc>
            </a:pPr>
            <a:r>
              <a:rPr lang="en-US" sz="3999" b="1" i="1" spc="147">
                <a:solidFill>
                  <a:srgbClr val="FFFFFF"/>
                </a:solidFill>
                <a:latin typeface="Tomorrow Bold Italics"/>
                <a:ea typeface="Tomorrow Bold Italics"/>
                <a:cs typeface="Tomorrow Bold Italics"/>
                <a:sym typeface="Tomorrow Bold Italics"/>
              </a:rPr>
              <a:t>“ CANCER COLORECTAL” </a:t>
            </a:r>
          </a:p>
        </p:txBody>
      </p:sp>
      <p:sp>
        <p:nvSpPr>
          <p:cNvPr id="8" name="TextBox 8"/>
          <p:cNvSpPr txBox="1"/>
          <p:nvPr/>
        </p:nvSpPr>
        <p:spPr>
          <a:xfrm>
            <a:off x="1873264" y="5620762"/>
            <a:ext cx="5415677" cy="2237664"/>
          </a:xfrm>
          <a:prstGeom prst="rect">
            <a:avLst/>
          </a:prstGeom>
        </p:spPr>
        <p:txBody>
          <a:bodyPr lIns="0" tIns="0" rIns="0" bIns="0" rtlCol="0" anchor="t">
            <a:spAutoFit/>
          </a:bodyPr>
          <a:lstStyle/>
          <a:p>
            <a:pPr algn="ctr">
              <a:lnSpc>
                <a:spcPts val="4426"/>
              </a:lnSpc>
            </a:pPr>
            <a:r>
              <a:rPr lang="en-US" sz="3162" dirty="0">
                <a:solidFill>
                  <a:srgbClr val="FFFFFF"/>
                </a:solidFill>
                <a:latin typeface="Prata"/>
                <a:ea typeface="Prata"/>
                <a:cs typeface="Prata"/>
                <a:sym typeface="Prata"/>
              </a:rPr>
              <a:t>Ce </a:t>
            </a:r>
            <a:r>
              <a:rPr lang="en-US" sz="3162" dirty="0" err="1">
                <a:solidFill>
                  <a:srgbClr val="FFFFFF"/>
                </a:solidFill>
                <a:latin typeface="Prata"/>
                <a:ea typeface="Prata"/>
                <a:cs typeface="Prata"/>
                <a:sym typeface="Prata"/>
              </a:rPr>
              <a:t>travaille</a:t>
            </a:r>
            <a:r>
              <a:rPr lang="en-US" sz="3162" dirty="0">
                <a:solidFill>
                  <a:srgbClr val="FFFFFF"/>
                </a:solidFill>
                <a:latin typeface="Prata"/>
                <a:ea typeface="Prata"/>
                <a:cs typeface="Prata"/>
                <a:sym typeface="Prata"/>
              </a:rPr>
              <a:t> a </a:t>
            </a:r>
            <a:r>
              <a:rPr lang="en-US" sz="3162" dirty="0" err="1">
                <a:solidFill>
                  <a:srgbClr val="FFFFFF"/>
                </a:solidFill>
                <a:latin typeface="Prata"/>
                <a:ea typeface="Prata"/>
                <a:cs typeface="Prata"/>
                <a:sym typeface="Prata"/>
              </a:rPr>
              <a:t>été</a:t>
            </a:r>
            <a:r>
              <a:rPr lang="en-US" sz="3162" dirty="0">
                <a:solidFill>
                  <a:srgbClr val="FFFFFF"/>
                </a:solidFill>
                <a:latin typeface="Prata"/>
                <a:ea typeface="Prata"/>
                <a:cs typeface="Prata"/>
                <a:sym typeface="Prata"/>
              </a:rPr>
              <a:t> </a:t>
            </a:r>
            <a:r>
              <a:rPr lang="en-US" sz="3162" dirty="0" err="1">
                <a:solidFill>
                  <a:srgbClr val="FFFFFF"/>
                </a:solidFill>
                <a:latin typeface="Prata"/>
                <a:ea typeface="Prata"/>
                <a:cs typeface="Prata"/>
                <a:sym typeface="Prata"/>
              </a:rPr>
              <a:t>réalisé</a:t>
            </a:r>
            <a:r>
              <a:rPr lang="en-US" sz="3162" dirty="0">
                <a:solidFill>
                  <a:srgbClr val="FFFFFF"/>
                </a:solidFill>
                <a:latin typeface="Prata"/>
                <a:ea typeface="Prata"/>
                <a:cs typeface="Prata"/>
                <a:sym typeface="Prata"/>
              </a:rPr>
              <a:t> par:</a:t>
            </a:r>
          </a:p>
          <a:p>
            <a:pPr algn="ctr">
              <a:lnSpc>
                <a:spcPts val="4426"/>
              </a:lnSpc>
            </a:pPr>
            <a:r>
              <a:rPr lang="en-US" sz="3162" dirty="0" smtClean="0">
                <a:solidFill>
                  <a:srgbClr val="FFFFFF"/>
                </a:solidFill>
                <a:latin typeface="Prata"/>
                <a:ea typeface="Prata"/>
                <a:cs typeface="Prata"/>
                <a:sym typeface="Prata"/>
              </a:rPr>
              <a:t>Khadija </a:t>
            </a:r>
            <a:r>
              <a:rPr lang="en-US" sz="3162" dirty="0">
                <a:solidFill>
                  <a:srgbClr val="FFFFFF"/>
                </a:solidFill>
                <a:latin typeface="Prata"/>
                <a:ea typeface="Prata"/>
                <a:cs typeface="Prata"/>
                <a:sym typeface="Prata"/>
              </a:rPr>
              <a:t>BEN MADANE</a:t>
            </a:r>
          </a:p>
          <a:p>
            <a:pPr algn="ctr">
              <a:lnSpc>
                <a:spcPts val="4426"/>
              </a:lnSpc>
            </a:pPr>
            <a:r>
              <a:rPr lang="en-US" sz="3162" dirty="0" err="1">
                <a:solidFill>
                  <a:srgbClr val="FFFFFF"/>
                </a:solidFill>
                <a:latin typeface="Prata"/>
                <a:ea typeface="Prata"/>
                <a:cs typeface="Prata"/>
                <a:sym typeface="Prata"/>
              </a:rPr>
              <a:t>Basma</a:t>
            </a:r>
            <a:r>
              <a:rPr lang="en-US" sz="3162" dirty="0">
                <a:solidFill>
                  <a:srgbClr val="FFFFFF"/>
                </a:solidFill>
                <a:latin typeface="Prata"/>
                <a:ea typeface="Prata"/>
                <a:cs typeface="Prata"/>
                <a:sym typeface="Prata"/>
              </a:rPr>
              <a:t> EL BARKI</a:t>
            </a:r>
          </a:p>
          <a:p>
            <a:pPr algn="ctr">
              <a:lnSpc>
                <a:spcPts val="4426"/>
              </a:lnSpc>
            </a:pPr>
            <a:r>
              <a:rPr lang="en-US" sz="3162" dirty="0" err="1">
                <a:solidFill>
                  <a:srgbClr val="FFFFFF"/>
                </a:solidFill>
                <a:latin typeface="Prata"/>
                <a:ea typeface="Prata"/>
                <a:cs typeface="Prata"/>
                <a:sym typeface="Prata"/>
              </a:rPr>
              <a:t>Jamaa</a:t>
            </a:r>
            <a:r>
              <a:rPr lang="en-US" sz="3162" dirty="0">
                <a:solidFill>
                  <a:srgbClr val="FFFFFF"/>
                </a:solidFill>
                <a:latin typeface="Prata"/>
                <a:ea typeface="Prata"/>
                <a:cs typeface="Prata"/>
                <a:sym typeface="Prata"/>
              </a:rPr>
              <a:t> SAHRAOUI</a:t>
            </a:r>
          </a:p>
        </p:txBody>
      </p:sp>
      <p:sp>
        <p:nvSpPr>
          <p:cNvPr id="9" name="TextBox 9"/>
          <p:cNvSpPr txBox="1"/>
          <p:nvPr/>
        </p:nvSpPr>
        <p:spPr>
          <a:xfrm>
            <a:off x="11499937" y="5788394"/>
            <a:ext cx="4888875" cy="2207100"/>
          </a:xfrm>
          <a:prstGeom prst="rect">
            <a:avLst/>
          </a:prstGeom>
        </p:spPr>
        <p:txBody>
          <a:bodyPr lIns="0" tIns="0" rIns="0" bIns="0" rtlCol="0" anchor="t">
            <a:spAutoFit/>
          </a:bodyPr>
          <a:lstStyle/>
          <a:p>
            <a:pPr algn="ctr">
              <a:lnSpc>
                <a:spcPts val="4443"/>
              </a:lnSpc>
            </a:pPr>
            <a:r>
              <a:rPr lang="en-US" sz="3173">
                <a:solidFill>
                  <a:srgbClr val="FFFFFF"/>
                </a:solidFill>
                <a:latin typeface="Prata"/>
                <a:ea typeface="Prata"/>
                <a:cs typeface="Prata"/>
                <a:sym typeface="Prata"/>
              </a:rPr>
              <a:t> Encadré par :</a:t>
            </a:r>
          </a:p>
          <a:p>
            <a:pPr algn="ctr">
              <a:lnSpc>
                <a:spcPts val="4443"/>
              </a:lnSpc>
            </a:pPr>
            <a:r>
              <a:rPr lang="en-US" sz="3173">
                <a:solidFill>
                  <a:srgbClr val="FFFFFF"/>
                </a:solidFill>
                <a:latin typeface="Prata"/>
                <a:ea typeface="Prata"/>
                <a:cs typeface="Prata"/>
                <a:sym typeface="Prata"/>
              </a:rPr>
              <a:t> Nouhaila ENNAJIH Hasnaa TALIMI</a:t>
            </a:r>
          </a:p>
          <a:p>
            <a:pPr algn="ctr">
              <a:lnSpc>
                <a:spcPts val="4443"/>
              </a:lnSpc>
              <a:spcBef>
                <a:spcPct val="0"/>
              </a:spcBef>
            </a:pPr>
            <a:endParaRPr lang="en-US" sz="3173">
              <a:solidFill>
                <a:srgbClr val="FFFFFF"/>
              </a:solidFill>
              <a:latin typeface="Prata"/>
              <a:ea typeface="Prata"/>
              <a:cs typeface="Prata"/>
              <a:sym typeface="Prata"/>
            </a:endParaRPr>
          </a:p>
        </p:txBody>
      </p:sp>
      <p:sp>
        <p:nvSpPr>
          <p:cNvPr id="10" name="TextBox 10"/>
          <p:cNvSpPr txBox="1"/>
          <p:nvPr/>
        </p:nvSpPr>
        <p:spPr>
          <a:xfrm>
            <a:off x="5860371" y="4343115"/>
            <a:ext cx="6567258" cy="487742"/>
          </a:xfrm>
          <a:prstGeom prst="rect">
            <a:avLst/>
          </a:prstGeom>
        </p:spPr>
        <p:txBody>
          <a:bodyPr lIns="0" tIns="0" rIns="0" bIns="0" rtlCol="0" anchor="t">
            <a:spAutoFit/>
          </a:bodyPr>
          <a:lstStyle/>
          <a:p>
            <a:pPr algn="ctr">
              <a:lnSpc>
                <a:spcPts val="4091"/>
              </a:lnSpc>
              <a:spcBef>
                <a:spcPct val="0"/>
              </a:spcBef>
            </a:pPr>
            <a:r>
              <a:rPr lang="en-US" sz="2922">
                <a:solidFill>
                  <a:srgbClr val="FFFFFF"/>
                </a:solidFill>
                <a:latin typeface="Prata"/>
                <a:ea typeface="Prata"/>
                <a:cs typeface="Prata"/>
                <a:sym typeface="Prata"/>
              </a:rPr>
              <a:t>Bio-informatique</a:t>
            </a:r>
          </a:p>
        </p:txBody>
      </p:sp>
      <p:sp>
        <p:nvSpPr>
          <p:cNvPr id="11" name="TextBox 11"/>
          <p:cNvSpPr txBox="1"/>
          <p:nvPr/>
        </p:nvSpPr>
        <p:spPr>
          <a:xfrm>
            <a:off x="8001298" y="9036654"/>
            <a:ext cx="2285405" cy="405192"/>
          </a:xfrm>
          <a:prstGeom prst="rect">
            <a:avLst/>
          </a:prstGeom>
        </p:spPr>
        <p:txBody>
          <a:bodyPr lIns="0" tIns="0" rIns="0" bIns="0" rtlCol="0" anchor="t">
            <a:spAutoFit/>
          </a:bodyPr>
          <a:lstStyle/>
          <a:p>
            <a:pPr algn="ctr">
              <a:lnSpc>
                <a:spcPts val="3391"/>
              </a:lnSpc>
              <a:spcBef>
                <a:spcPct val="0"/>
              </a:spcBef>
            </a:pPr>
            <a:r>
              <a:rPr lang="en-US" sz="2422">
                <a:solidFill>
                  <a:srgbClr val="FFFFFF"/>
                </a:solidFill>
                <a:latin typeface="Prata"/>
                <a:ea typeface="Prata"/>
                <a:cs typeface="Prata"/>
                <a:sym typeface="Prata"/>
              </a:rPr>
              <a:t>15 Janvier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4830145" y="2483957"/>
            <a:ext cx="12825295" cy="2659543"/>
          </a:xfrm>
          <a:custGeom>
            <a:avLst/>
            <a:gdLst/>
            <a:ahLst/>
            <a:cxnLst/>
            <a:rect l="l" t="t" r="r" b="b"/>
            <a:pathLst>
              <a:path w="12825295" h="2659543">
                <a:moveTo>
                  <a:pt x="0" y="0"/>
                </a:moveTo>
                <a:lnTo>
                  <a:pt x="12825296" y="0"/>
                </a:lnTo>
                <a:lnTo>
                  <a:pt x="12825296" y="2659543"/>
                </a:lnTo>
                <a:lnTo>
                  <a:pt x="0" y="2659543"/>
                </a:lnTo>
                <a:lnTo>
                  <a:pt x="0" y="0"/>
                </a:lnTo>
                <a:close/>
              </a:path>
            </a:pathLst>
          </a:custGeom>
          <a:blipFill>
            <a:blip r:embed="rId5"/>
            <a:stretch>
              <a:fillRect/>
            </a:stretch>
          </a:blipFill>
        </p:spPr>
      </p:sp>
      <p:sp>
        <p:nvSpPr>
          <p:cNvPr id="6" name="TextBox 6"/>
          <p:cNvSpPr txBox="1"/>
          <p:nvPr/>
        </p:nvSpPr>
        <p:spPr>
          <a:xfrm>
            <a:off x="2308220" y="1299688"/>
            <a:ext cx="14003563" cy="580390"/>
          </a:xfrm>
          <a:prstGeom prst="rect">
            <a:avLst/>
          </a:prstGeom>
        </p:spPr>
        <p:txBody>
          <a:bodyPr lIns="0" tIns="0" rIns="0" bIns="0" rtlCol="0" anchor="t">
            <a:spAutoFit/>
          </a:bodyPr>
          <a:lstStyle/>
          <a:p>
            <a:pPr algn="l">
              <a:lnSpc>
                <a:spcPts val="4759"/>
              </a:lnSpc>
            </a:pPr>
            <a:r>
              <a:rPr lang="en-US" sz="3399" u="sng">
                <a:solidFill>
                  <a:srgbClr val="0CC0DF"/>
                </a:solidFill>
                <a:latin typeface="Prata"/>
                <a:ea typeface="Prata"/>
                <a:cs typeface="Prata"/>
                <a:sym typeface="Prata"/>
              </a:rPr>
              <a:t>Analyse Comparative des Mutations Génétiques par Gène:</a:t>
            </a:r>
          </a:p>
        </p:txBody>
      </p:sp>
      <p:sp>
        <p:nvSpPr>
          <p:cNvPr id="7" name="TextBox 7"/>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III.RÉSULTATS ET ANALYSE:</a:t>
            </a:r>
          </a:p>
        </p:txBody>
      </p:sp>
      <p:grpSp>
        <p:nvGrpSpPr>
          <p:cNvPr id="8" name="Group 8"/>
          <p:cNvGrpSpPr/>
          <p:nvPr/>
        </p:nvGrpSpPr>
        <p:grpSpPr>
          <a:xfrm>
            <a:off x="695527" y="5826297"/>
            <a:ext cx="16109649" cy="2809971"/>
            <a:chOff x="0" y="0"/>
            <a:chExt cx="5043111" cy="879659"/>
          </a:xfrm>
        </p:grpSpPr>
        <p:sp>
          <p:nvSpPr>
            <p:cNvPr id="9" name="Freeform 9"/>
            <p:cNvSpPr/>
            <p:nvPr/>
          </p:nvSpPr>
          <p:spPr>
            <a:xfrm>
              <a:off x="0" y="0"/>
              <a:ext cx="5043110" cy="879659"/>
            </a:xfrm>
            <a:custGeom>
              <a:avLst/>
              <a:gdLst/>
              <a:ahLst/>
              <a:cxnLst/>
              <a:rect l="l" t="t" r="r" b="b"/>
              <a:pathLst>
                <a:path w="5043110" h="879659">
                  <a:moveTo>
                    <a:pt x="7689" y="0"/>
                  </a:moveTo>
                  <a:lnTo>
                    <a:pt x="5035421" y="0"/>
                  </a:lnTo>
                  <a:cubicBezTo>
                    <a:pt x="5037460" y="0"/>
                    <a:pt x="5039416" y="810"/>
                    <a:pt x="5040858" y="2252"/>
                  </a:cubicBezTo>
                  <a:cubicBezTo>
                    <a:pt x="5042300" y="3694"/>
                    <a:pt x="5043110" y="5650"/>
                    <a:pt x="5043110" y="7689"/>
                  </a:cubicBezTo>
                  <a:lnTo>
                    <a:pt x="5043110" y="871969"/>
                  </a:lnTo>
                  <a:cubicBezTo>
                    <a:pt x="5043110" y="876216"/>
                    <a:pt x="5039668" y="879659"/>
                    <a:pt x="5035421" y="879659"/>
                  </a:cubicBezTo>
                  <a:lnTo>
                    <a:pt x="7689" y="879659"/>
                  </a:lnTo>
                  <a:cubicBezTo>
                    <a:pt x="5650" y="879659"/>
                    <a:pt x="3694" y="878849"/>
                    <a:pt x="2252" y="877407"/>
                  </a:cubicBezTo>
                  <a:cubicBezTo>
                    <a:pt x="810" y="875965"/>
                    <a:pt x="0" y="874009"/>
                    <a:pt x="0" y="871969"/>
                  </a:cubicBezTo>
                  <a:lnTo>
                    <a:pt x="0" y="7689"/>
                  </a:lnTo>
                  <a:cubicBezTo>
                    <a:pt x="0" y="3443"/>
                    <a:pt x="3443" y="0"/>
                    <a:pt x="7689" y="0"/>
                  </a:cubicBezTo>
                  <a:close/>
                </a:path>
              </a:pathLst>
            </a:custGeom>
            <a:solidFill>
              <a:srgbClr val="48699F"/>
            </a:solidFill>
          </p:spPr>
        </p:sp>
        <p:sp>
          <p:nvSpPr>
            <p:cNvPr id="10" name="TextBox 10"/>
            <p:cNvSpPr txBox="1"/>
            <p:nvPr/>
          </p:nvSpPr>
          <p:spPr>
            <a:xfrm>
              <a:off x="0" y="-57150"/>
              <a:ext cx="5043111" cy="936809"/>
            </a:xfrm>
            <a:prstGeom prst="rect">
              <a:avLst/>
            </a:prstGeom>
          </p:spPr>
          <p:txBody>
            <a:bodyPr lIns="0" tIns="0" rIns="0" bIns="0" rtlCol="0" anchor="ctr"/>
            <a:lstStyle/>
            <a:p>
              <a:pPr algn="ctr">
                <a:lnSpc>
                  <a:spcPts val="4231"/>
                </a:lnSpc>
              </a:pPr>
              <a:endParaRPr/>
            </a:p>
            <a:p>
              <a:pPr marL="609387" lvl="1" indent="-304693" algn="l">
                <a:lnSpc>
                  <a:spcPts val="3951"/>
                </a:lnSpc>
                <a:buAutoNum type="arabicPeriod"/>
              </a:pPr>
              <a:r>
                <a:rPr lang="en-US" sz="2822">
                  <a:solidFill>
                    <a:srgbClr val="FFFFFF"/>
                  </a:solidFill>
                  <a:latin typeface="Prata"/>
                  <a:ea typeface="Prata"/>
                  <a:cs typeface="Prata"/>
                  <a:sym typeface="Prata"/>
                </a:rPr>
                <a:t>Gène : Liste des gènes d'intérêt (BRCA2, TP53, KRAS).</a:t>
              </a:r>
            </a:p>
            <a:p>
              <a:pPr marL="609387" lvl="1" indent="-304693" algn="l">
                <a:lnSpc>
                  <a:spcPts val="3951"/>
                </a:lnSpc>
                <a:buAutoNum type="arabicPeriod"/>
              </a:pPr>
              <a:r>
                <a:rPr lang="en-US" sz="2822">
                  <a:solidFill>
                    <a:srgbClr val="FFFFFF"/>
                  </a:solidFill>
                  <a:latin typeface="Prata"/>
                  <a:ea typeface="Prata"/>
                  <a:cs typeface="Prata"/>
                  <a:sym typeface="Prata"/>
                </a:rPr>
                <a:t>Fréquence des mutations : Nombre de fois qu'un gène présente une mutation.</a:t>
              </a:r>
            </a:p>
            <a:p>
              <a:pPr marL="609387" lvl="1" indent="-304693" algn="l">
                <a:lnSpc>
                  <a:spcPts val="3951"/>
                </a:lnSpc>
                <a:buAutoNum type="arabicPeriod"/>
              </a:pPr>
              <a:r>
                <a:rPr lang="en-US" sz="2822">
                  <a:solidFill>
                    <a:srgbClr val="FFFFFF"/>
                  </a:solidFill>
                  <a:latin typeface="Prata"/>
                  <a:ea typeface="Prata"/>
                  <a:cs typeface="Prata"/>
                  <a:sym typeface="Prata"/>
                </a:rPr>
                <a:t>Profondeur moyenne : Moyenne de la couverture de lecture pour chaque gène.</a:t>
              </a:r>
            </a:p>
            <a:p>
              <a:pPr algn="ctr">
                <a:lnSpc>
                  <a:spcPts val="3951"/>
                </a:lnSpc>
              </a:pPr>
              <a:endParaRPr lang="en-US" sz="2822">
                <a:solidFill>
                  <a:srgbClr val="FFFFFF"/>
                </a:solidFill>
                <a:latin typeface="Prata"/>
                <a:ea typeface="Prata"/>
                <a:cs typeface="Prata"/>
                <a:sym typeface="Prat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396316" y="2003942"/>
            <a:ext cx="13495904" cy="3559545"/>
          </a:xfrm>
          <a:custGeom>
            <a:avLst/>
            <a:gdLst/>
            <a:ahLst/>
            <a:cxnLst/>
            <a:rect l="l" t="t" r="r" b="b"/>
            <a:pathLst>
              <a:path w="13495904" h="3559545">
                <a:moveTo>
                  <a:pt x="0" y="0"/>
                </a:moveTo>
                <a:lnTo>
                  <a:pt x="13495904" y="0"/>
                </a:lnTo>
                <a:lnTo>
                  <a:pt x="13495904" y="3559545"/>
                </a:lnTo>
                <a:lnTo>
                  <a:pt x="0" y="3559545"/>
                </a:lnTo>
                <a:lnTo>
                  <a:pt x="0" y="0"/>
                </a:lnTo>
                <a:close/>
              </a:path>
            </a:pathLst>
          </a:custGeom>
          <a:blipFill>
            <a:blip r:embed="rId5"/>
            <a:stretch>
              <a:fillRect/>
            </a:stretch>
          </a:blipFill>
        </p:spPr>
      </p:sp>
      <p:sp>
        <p:nvSpPr>
          <p:cNvPr id="5" name="TextBox 5"/>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6" name="TextBox 6"/>
          <p:cNvSpPr txBox="1"/>
          <p:nvPr/>
        </p:nvSpPr>
        <p:spPr>
          <a:xfrm>
            <a:off x="2715586" y="1071135"/>
            <a:ext cx="14003563" cy="5238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Analyse des Variants : SNPs et Indels par Séquence:</a:t>
            </a:r>
            <a:r>
              <a:rPr lang="en-US" sz="3000">
                <a:solidFill>
                  <a:srgbClr val="F7F3F2"/>
                </a:solidFill>
                <a:latin typeface="Prata"/>
                <a:ea typeface="Prata"/>
                <a:cs typeface="Prata"/>
                <a:sym typeface="Prata"/>
              </a:rPr>
              <a:t>:</a:t>
            </a:r>
          </a:p>
        </p:txBody>
      </p:sp>
      <p:sp>
        <p:nvSpPr>
          <p:cNvPr id="7" name="TextBox 7"/>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III.RÉSULTATS ET ANALYSE:</a:t>
            </a:r>
          </a:p>
        </p:txBody>
      </p:sp>
      <p:grpSp>
        <p:nvGrpSpPr>
          <p:cNvPr id="8" name="Group 8"/>
          <p:cNvGrpSpPr/>
          <p:nvPr/>
        </p:nvGrpSpPr>
        <p:grpSpPr>
          <a:xfrm>
            <a:off x="449834" y="5880125"/>
            <a:ext cx="16809466" cy="3378175"/>
            <a:chOff x="0" y="0"/>
            <a:chExt cx="5262188" cy="1057534"/>
          </a:xfrm>
        </p:grpSpPr>
        <p:sp>
          <p:nvSpPr>
            <p:cNvPr id="9" name="Freeform 9"/>
            <p:cNvSpPr/>
            <p:nvPr/>
          </p:nvSpPr>
          <p:spPr>
            <a:xfrm>
              <a:off x="0" y="0"/>
              <a:ext cx="5262188" cy="1057534"/>
            </a:xfrm>
            <a:custGeom>
              <a:avLst/>
              <a:gdLst/>
              <a:ahLst/>
              <a:cxnLst/>
              <a:rect l="l" t="t" r="r" b="b"/>
              <a:pathLst>
                <a:path w="5262188" h="1057534">
                  <a:moveTo>
                    <a:pt x="7369" y="0"/>
                  </a:moveTo>
                  <a:lnTo>
                    <a:pt x="5254819" y="0"/>
                  </a:lnTo>
                  <a:cubicBezTo>
                    <a:pt x="5256773" y="0"/>
                    <a:pt x="5258647" y="776"/>
                    <a:pt x="5260029" y="2158"/>
                  </a:cubicBezTo>
                  <a:cubicBezTo>
                    <a:pt x="5261411" y="3540"/>
                    <a:pt x="5262188" y="5415"/>
                    <a:pt x="5262188" y="7369"/>
                  </a:cubicBezTo>
                  <a:lnTo>
                    <a:pt x="5262188" y="1050165"/>
                  </a:lnTo>
                  <a:cubicBezTo>
                    <a:pt x="5262188" y="1052120"/>
                    <a:pt x="5261411" y="1053994"/>
                    <a:pt x="5260029" y="1055376"/>
                  </a:cubicBezTo>
                  <a:cubicBezTo>
                    <a:pt x="5258647" y="1056758"/>
                    <a:pt x="5256773" y="1057534"/>
                    <a:pt x="5254819" y="1057534"/>
                  </a:cubicBezTo>
                  <a:lnTo>
                    <a:pt x="7369" y="1057534"/>
                  </a:lnTo>
                  <a:cubicBezTo>
                    <a:pt x="5415" y="1057534"/>
                    <a:pt x="3540" y="1056758"/>
                    <a:pt x="2158" y="1055376"/>
                  </a:cubicBezTo>
                  <a:cubicBezTo>
                    <a:pt x="776" y="1053994"/>
                    <a:pt x="0" y="1052120"/>
                    <a:pt x="0" y="1050165"/>
                  </a:cubicBezTo>
                  <a:lnTo>
                    <a:pt x="0" y="7369"/>
                  </a:lnTo>
                  <a:cubicBezTo>
                    <a:pt x="0" y="5415"/>
                    <a:pt x="776" y="3540"/>
                    <a:pt x="2158" y="2158"/>
                  </a:cubicBezTo>
                  <a:cubicBezTo>
                    <a:pt x="3540" y="776"/>
                    <a:pt x="5415" y="0"/>
                    <a:pt x="7369" y="0"/>
                  </a:cubicBezTo>
                  <a:close/>
                </a:path>
              </a:pathLst>
            </a:custGeom>
            <a:solidFill>
              <a:srgbClr val="48699F"/>
            </a:solidFill>
            <a:ln cap="sq">
              <a:noFill/>
              <a:prstDash val="solid"/>
              <a:miter/>
            </a:ln>
          </p:spPr>
        </p:sp>
        <p:sp>
          <p:nvSpPr>
            <p:cNvPr id="10" name="TextBox 10"/>
            <p:cNvSpPr txBox="1"/>
            <p:nvPr/>
          </p:nvSpPr>
          <p:spPr>
            <a:xfrm>
              <a:off x="0" y="-47625"/>
              <a:ext cx="5262188" cy="1105159"/>
            </a:xfrm>
            <a:prstGeom prst="rect">
              <a:avLst/>
            </a:prstGeom>
          </p:spPr>
          <p:txBody>
            <a:bodyPr lIns="0" tIns="0" rIns="0" bIns="0" rtlCol="0" anchor="ctr"/>
            <a:lstStyle/>
            <a:p>
              <a:pPr marL="609387" lvl="1" indent="-304693" algn="ctr">
                <a:lnSpc>
                  <a:spcPts val="3951"/>
                </a:lnSpc>
                <a:spcBef>
                  <a:spcPct val="0"/>
                </a:spcBef>
                <a:buAutoNum type="arabicPeriod"/>
              </a:pPr>
              <a:r>
                <a:rPr lang="en-US" sz="2822" u="none" strike="noStrike">
                  <a:solidFill>
                    <a:srgbClr val="FFFFFF"/>
                  </a:solidFill>
                  <a:latin typeface="Prata"/>
                  <a:ea typeface="Prata"/>
                  <a:cs typeface="Prata"/>
                  <a:sym typeface="Prata"/>
                </a:rPr>
                <a:t>La séquence 6 contient le plus grand nombre de SNPs (267 910) et d'indels (74 196), avec un ratio SNPs/indels de 3,61.</a:t>
              </a:r>
            </a:p>
            <a:p>
              <a:pPr marL="609387" lvl="1" indent="-304693" algn="ctr">
                <a:lnSpc>
                  <a:spcPts val="3951"/>
                </a:lnSpc>
                <a:spcBef>
                  <a:spcPct val="0"/>
                </a:spcBef>
                <a:buAutoNum type="arabicPeriod"/>
              </a:pPr>
              <a:r>
                <a:rPr lang="en-US" sz="2822" u="none" strike="noStrike">
                  <a:solidFill>
                    <a:srgbClr val="FFFFFF"/>
                  </a:solidFill>
                  <a:latin typeface="Prata"/>
                  <a:ea typeface="Prata"/>
                  <a:cs typeface="Prata"/>
                  <a:sym typeface="Prata"/>
                </a:rPr>
                <a:t>La séquence 7 a le plus faible nombre de variants, ce qui peut indiquer une zone génomique plus conservée.</a:t>
              </a:r>
            </a:p>
            <a:p>
              <a:pPr marL="609387" lvl="1" indent="-304693" algn="ctr">
                <a:lnSpc>
                  <a:spcPts val="3951"/>
                </a:lnSpc>
                <a:spcBef>
                  <a:spcPct val="0"/>
                </a:spcBef>
                <a:buAutoNum type="arabicPeriod"/>
              </a:pPr>
              <a:r>
                <a:rPr lang="en-US" sz="2822" u="none" strike="noStrike">
                  <a:solidFill>
                    <a:srgbClr val="FFFFFF"/>
                  </a:solidFill>
                  <a:latin typeface="Prata"/>
                  <a:ea typeface="Prata"/>
                  <a:cs typeface="Prata"/>
                  <a:sym typeface="Prata"/>
                </a:rPr>
                <a:t>Le ratio SNPs/indels varie entre 1,61 (séquence 7) et 4,39 (séquence 4), reflétant des différences dans les pressions sélectives ou les mécanismes évolutifs affectant ces séquences.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567240" y="1817450"/>
            <a:ext cx="17153520" cy="8469550"/>
          </a:xfrm>
          <a:custGeom>
            <a:avLst/>
            <a:gdLst/>
            <a:ahLst/>
            <a:cxnLst/>
            <a:rect l="l" t="t" r="r" b="b"/>
            <a:pathLst>
              <a:path w="17153520" h="8469550">
                <a:moveTo>
                  <a:pt x="0" y="0"/>
                </a:moveTo>
                <a:lnTo>
                  <a:pt x="17153520" y="0"/>
                </a:lnTo>
                <a:lnTo>
                  <a:pt x="17153520" y="8469550"/>
                </a:lnTo>
                <a:lnTo>
                  <a:pt x="0" y="8469550"/>
                </a:lnTo>
                <a:lnTo>
                  <a:pt x="0" y="0"/>
                </a:lnTo>
                <a:close/>
              </a:path>
            </a:pathLst>
          </a:custGeom>
          <a:blipFill>
            <a:blip r:embed="rId5"/>
            <a:stretch>
              <a:fillRect/>
            </a:stretch>
          </a:blipFill>
        </p:spPr>
      </p:sp>
      <p:sp>
        <p:nvSpPr>
          <p:cNvPr id="5" name="TextBox 5"/>
          <p:cNvSpPr txBox="1"/>
          <p:nvPr/>
        </p:nvSpPr>
        <p:spPr>
          <a:xfrm>
            <a:off x="2478546" y="1071135"/>
            <a:ext cx="15809454" cy="5238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Statistiques de qualité des alignements pour différents échantillons de séquençage:</a:t>
            </a:r>
          </a:p>
        </p:txBody>
      </p:sp>
      <p:sp>
        <p:nvSpPr>
          <p:cNvPr id="6" name="TextBox 6"/>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III.RÉSULTATS ET ANALYSE: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4385177"/>
            <a:ext cx="7864709" cy="5259524"/>
          </a:xfrm>
          <a:custGeom>
            <a:avLst/>
            <a:gdLst/>
            <a:ahLst/>
            <a:cxnLst/>
            <a:rect l="l" t="t" r="r" b="b"/>
            <a:pathLst>
              <a:path w="7864709" h="5259524">
                <a:moveTo>
                  <a:pt x="0" y="0"/>
                </a:moveTo>
                <a:lnTo>
                  <a:pt x="7864709" y="0"/>
                </a:lnTo>
                <a:lnTo>
                  <a:pt x="7864709" y="5259524"/>
                </a:lnTo>
                <a:lnTo>
                  <a:pt x="0" y="5259524"/>
                </a:lnTo>
                <a:lnTo>
                  <a:pt x="0" y="0"/>
                </a:lnTo>
                <a:close/>
              </a:path>
            </a:pathLst>
          </a:custGeom>
          <a:blipFill>
            <a:blip r:embed="rId5"/>
            <a:stretch>
              <a:fillRect/>
            </a:stretch>
          </a:blipFill>
        </p:spPr>
      </p:sp>
      <p:sp>
        <p:nvSpPr>
          <p:cNvPr id="6" name="Freeform 6"/>
          <p:cNvSpPr/>
          <p:nvPr/>
        </p:nvSpPr>
        <p:spPr>
          <a:xfrm>
            <a:off x="9745693" y="1514158"/>
            <a:ext cx="8374671" cy="5359790"/>
          </a:xfrm>
          <a:custGeom>
            <a:avLst/>
            <a:gdLst/>
            <a:ahLst/>
            <a:cxnLst/>
            <a:rect l="l" t="t" r="r" b="b"/>
            <a:pathLst>
              <a:path w="8374671" h="5359790">
                <a:moveTo>
                  <a:pt x="0" y="0"/>
                </a:moveTo>
                <a:lnTo>
                  <a:pt x="8374671" y="0"/>
                </a:lnTo>
                <a:lnTo>
                  <a:pt x="8374671" y="5359789"/>
                </a:lnTo>
                <a:lnTo>
                  <a:pt x="0" y="5359789"/>
                </a:lnTo>
                <a:lnTo>
                  <a:pt x="0" y="0"/>
                </a:lnTo>
                <a:close/>
              </a:path>
            </a:pathLst>
          </a:custGeom>
          <a:blipFill>
            <a:blip r:embed="rId6"/>
            <a:stretch>
              <a:fillRect/>
            </a:stretch>
          </a:blipFill>
        </p:spPr>
      </p:sp>
      <p:sp>
        <p:nvSpPr>
          <p:cNvPr id="7" name="Freeform 7"/>
          <p:cNvSpPr/>
          <p:nvPr/>
        </p:nvSpPr>
        <p:spPr>
          <a:xfrm>
            <a:off x="986640" y="2363964"/>
            <a:ext cx="7948828" cy="1171406"/>
          </a:xfrm>
          <a:custGeom>
            <a:avLst/>
            <a:gdLst/>
            <a:ahLst/>
            <a:cxnLst/>
            <a:rect l="l" t="t" r="r" b="b"/>
            <a:pathLst>
              <a:path w="7948828" h="1171406">
                <a:moveTo>
                  <a:pt x="0" y="0"/>
                </a:moveTo>
                <a:lnTo>
                  <a:pt x="7948829" y="0"/>
                </a:lnTo>
                <a:lnTo>
                  <a:pt x="7948829" y="1171406"/>
                </a:lnTo>
                <a:lnTo>
                  <a:pt x="0" y="1171406"/>
                </a:lnTo>
                <a:lnTo>
                  <a:pt x="0" y="0"/>
                </a:lnTo>
                <a:close/>
              </a:path>
            </a:pathLst>
          </a:custGeom>
          <a:blipFill>
            <a:blip r:embed="rId7"/>
            <a:stretch>
              <a:fillRect/>
            </a:stretch>
          </a:blipFill>
        </p:spPr>
      </p:sp>
      <p:sp>
        <p:nvSpPr>
          <p:cNvPr id="8" name="Freeform 8"/>
          <p:cNvSpPr/>
          <p:nvPr/>
        </p:nvSpPr>
        <p:spPr>
          <a:xfrm>
            <a:off x="9709766" y="7779972"/>
            <a:ext cx="8446524" cy="1138105"/>
          </a:xfrm>
          <a:custGeom>
            <a:avLst/>
            <a:gdLst/>
            <a:ahLst/>
            <a:cxnLst/>
            <a:rect l="l" t="t" r="r" b="b"/>
            <a:pathLst>
              <a:path w="8446524" h="1138105">
                <a:moveTo>
                  <a:pt x="0" y="0"/>
                </a:moveTo>
                <a:lnTo>
                  <a:pt x="8446524" y="0"/>
                </a:lnTo>
                <a:lnTo>
                  <a:pt x="8446524" y="1138105"/>
                </a:lnTo>
                <a:lnTo>
                  <a:pt x="0" y="1138105"/>
                </a:lnTo>
                <a:lnTo>
                  <a:pt x="0" y="0"/>
                </a:lnTo>
                <a:close/>
              </a:path>
            </a:pathLst>
          </a:custGeom>
          <a:blipFill>
            <a:blip r:embed="rId8"/>
            <a:stretch>
              <a:fillRect/>
            </a:stretch>
          </a:blipFill>
        </p:spPr>
      </p:sp>
      <p:sp>
        <p:nvSpPr>
          <p:cNvPr id="9" name="TextBox 9"/>
          <p:cNvSpPr txBox="1"/>
          <p:nvPr/>
        </p:nvSpPr>
        <p:spPr>
          <a:xfrm>
            <a:off x="1028700" y="419417"/>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449834" y="2833472"/>
            <a:ext cx="7733867" cy="4946500"/>
          </a:xfrm>
          <a:custGeom>
            <a:avLst/>
            <a:gdLst/>
            <a:ahLst/>
            <a:cxnLst/>
            <a:rect l="l" t="t" r="r" b="b"/>
            <a:pathLst>
              <a:path w="7733867" h="4946500">
                <a:moveTo>
                  <a:pt x="0" y="0"/>
                </a:moveTo>
                <a:lnTo>
                  <a:pt x="7733867" y="0"/>
                </a:lnTo>
                <a:lnTo>
                  <a:pt x="7733867" y="4946500"/>
                </a:lnTo>
                <a:lnTo>
                  <a:pt x="0" y="4946500"/>
                </a:lnTo>
                <a:lnTo>
                  <a:pt x="0" y="0"/>
                </a:lnTo>
                <a:close/>
              </a:path>
            </a:pathLst>
          </a:custGeom>
          <a:blipFill>
            <a:blip r:embed="rId5"/>
            <a:stretch>
              <a:fillRect l="-660" r="-660"/>
            </a:stretch>
          </a:blipFill>
        </p:spPr>
      </p:sp>
      <p:sp>
        <p:nvSpPr>
          <p:cNvPr id="6" name="TextBox 6"/>
          <p:cNvSpPr txBox="1"/>
          <p:nvPr/>
        </p:nvSpPr>
        <p:spPr>
          <a:xfrm>
            <a:off x="1320531" y="475045"/>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sp>
        <p:nvSpPr>
          <p:cNvPr id="7" name="Freeform 7"/>
          <p:cNvSpPr/>
          <p:nvPr/>
        </p:nvSpPr>
        <p:spPr>
          <a:xfrm>
            <a:off x="8911882" y="2140923"/>
            <a:ext cx="8784886" cy="6742400"/>
          </a:xfrm>
          <a:custGeom>
            <a:avLst/>
            <a:gdLst/>
            <a:ahLst/>
            <a:cxnLst/>
            <a:rect l="l" t="t" r="r" b="b"/>
            <a:pathLst>
              <a:path w="8784886" h="6742400">
                <a:moveTo>
                  <a:pt x="0" y="0"/>
                </a:moveTo>
                <a:lnTo>
                  <a:pt x="8784886" y="0"/>
                </a:lnTo>
                <a:lnTo>
                  <a:pt x="8784886" y="6742400"/>
                </a:lnTo>
                <a:lnTo>
                  <a:pt x="0" y="6742400"/>
                </a:lnTo>
                <a:lnTo>
                  <a:pt x="0" y="0"/>
                </a:lnTo>
                <a:close/>
              </a:path>
            </a:pathLst>
          </a:custGeom>
          <a:blipFill>
            <a:blip r:embed="rId6"/>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a:off x="9717368" y="1595010"/>
            <a:ext cx="7752061" cy="8520019"/>
          </a:xfrm>
          <a:custGeom>
            <a:avLst/>
            <a:gdLst/>
            <a:ahLst/>
            <a:cxnLst/>
            <a:rect l="l" t="t" r="r" b="b"/>
            <a:pathLst>
              <a:path w="7752061" h="8520019">
                <a:moveTo>
                  <a:pt x="0" y="0"/>
                </a:moveTo>
                <a:lnTo>
                  <a:pt x="7752061" y="0"/>
                </a:lnTo>
                <a:lnTo>
                  <a:pt x="7752061" y="8520019"/>
                </a:lnTo>
                <a:lnTo>
                  <a:pt x="0" y="8520019"/>
                </a:lnTo>
                <a:lnTo>
                  <a:pt x="0" y="0"/>
                </a:lnTo>
                <a:close/>
              </a:path>
            </a:pathLst>
          </a:custGeom>
          <a:blipFill>
            <a:blip r:embed="rId3"/>
            <a:stretch>
              <a:fillRect r="-5372"/>
            </a:stretch>
          </a:blipFill>
        </p:spPr>
      </p:sp>
      <p:sp>
        <p:nvSpPr>
          <p:cNvPr id="5" name="Freeform 5"/>
          <p:cNvSpPr/>
          <p:nvPr/>
        </p:nvSpPr>
        <p:spPr>
          <a:xfrm>
            <a:off x="673261" y="4933278"/>
            <a:ext cx="8491289" cy="1418939"/>
          </a:xfrm>
          <a:custGeom>
            <a:avLst/>
            <a:gdLst/>
            <a:ahLst/>
            <a:cxnLst/>
            <a:rect l="l" t="t" r="r" b="b"/>
            <a:pathLst>
              <a:path w="8491289" h="1418939">
                <a:moveTo>
                  <a:pt x="0" y="0"/>
                </a:moveTo>
                <a:lnTo>
                  <a:pt x="8491289" y="0"/>
                </a:lnTo>
                <a:lnTo>
                  <a:pt x="8491289" y="1418939"/>
                </a:lnTo>
                <a:lnTo>
                  <a:pt x="0" y="1418939"/>
                </a:lnTo>
                <a:lnTo>
                  <a:pt x="0" y="0"/>
                </a:lnTo>
                <a:close/>
              </a:path>
            </a:pathLst>
          </a:custGeom>
          <a:blipFill>
            <a:blip r:embed="rId4"/>
            <a:stretch>
              <a:fillRect/>
            </a:stretch>
          </a:blipFill>
        </p:spPr>
      </p:sp>
      <p:sp>
        <p:nvSpPr>
          <p:cNvPr id="6" name="TextBox 6"/>
          <p:cNvSpPr txBox="1"/>
          <p:nvPr/>
        </p:nvSpPr>
        <p:spPr>
          <a:xfrm>
            <a:off x="1891628" y="1071135"/>
            <a:ext cx="14545846" cy="5238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Analyse et Visualisation des SNPs entre Fichiers VCF avec PCA et Heatmap:</a:t>
            </a:r>
          </a:p>
        </p:txBody>
      </p:sp>
      <p:sp>
        <p:nvSpPr>
          <p:cNvPr id="7" name="TextBox 7"/>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173000" y="2682973"/>
            <a:ext cx="8086300" cy="6388177"/>
          </a:xfrm>
          <a:custGeom>
            <a:avLst/>
            <a:gdLst/>
            <a:ahLst/>
            <a:cxnLst/>
            <a:rect l="l" t="t" r="r" b="b"/>
            <a:pathLst>
              <a:path w="8086300" h="6388177">
                <a:moveTo>
                  <a:pt x="0" y="0"/>
                </a:moveTo>
                <a:lnTo>
                  <a:pt x="8086300" y="0"/>
                </a:lnTo>
                <a:lnTo>
                  <a:pt x="8086300" y="6388177"/>
                </a:lnTo>
                <a:lnTo>
                  <a:pt x="0" y="6388177"/>
                </a:lnTo>
                <a:lnTo>
                  <a:pt x="0" y="0"/>
                </a:lnTo>
                <a:close/>
              </a:path>
            </a:pathLst>
          </a:custGeom>
          <a:blipFill>
            <a:blip r:embed="rId5"/>
            <a:stretch>
              <a:fillRect/>
            </a:stretch>
          </a:blipFill>
        </p:spPr>
      </p:sp>
      <p:sp>
        <p:nvSpPr>
          <p:cNvPr id="6" name="Freeform 6"/>
          <p:cNvSpPr/>
          <p:nvPr/>
        </p:nvSpPr>
        <p:spPr>
          <a:xfrm>
            <a:off x="451861" y="5459916"/>
            <a:ext cx="7983197" cy="1861806"/>
          </a:xfrm>
          <a:custGeom>
            <a:avLst/>
            <a:gdLst/>
            <a:ahLst/>
            <a:cxnLst/>
            <a:rect l="l" t="t" r="r" b="b"/>
            <a:pathLst>
              <a:path w="7983197" h="1861806">
                <a:moveTo>
                  <a:pt x="0" y="0"/>
                </a:moveTo>
                <a:lnTo>
                  <a:pt x="7983197" y="0"/>
                </a:lnTo>
                <a:lnTo>
                  <a:pt x="7983197" y="1861806"/>
                </a:lnTo>
                <a:lnTo>
                  <a:pt x="0" y="1861806"/>
                </a:lnTo>
                <a:lnTo>
                  <a:pt x="0" y="0"/>
                </a:lnTo>
                <a:close/>
              </a:path>
            </a:pathLst>
          </a:custGeom>
          <a:blipFill>
            <a:blip r:embed="rId6"/>
            <a:stretch>
              <a:fillRect/>
            </a:stretch>
          </a:blipFill>
        </p:spPr>
      </p:sp>
      <p:sp>
        <p:nvSpPr>
          <p:cNvPr id="7" name="TextBox 7"/>
          <p:cNvSpPr txBox="1"/>
          <p:nvPr/>
        </p:nvSpPr>
        <p:spPr>
          <a:xfrm>
            <a:off x="1891628" y="1071135"/>
            <a:ext cx="14545846" cy="5238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Analyse et Visualisation des SNPs entre Fichiers VCF avec PCA et Heatmap:</a:t>
            </a:r>
          </a:p>
        </p:txBody>
      </p:sp>
      <p:sp>
        <p:nvSpPr>
          <p:cNvPr id="8" name="TextBox 8"/>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sp>
        <p:nvSpPr>
          <p:cNvPr id="9" name="TextBox 9"/>
          <p:cNvSpPr txBox="1"/>
          <p:nvPr/>
        </p:nvSpPr>
        <p:spPr>
          <a:xfrm>
            <a:off x="186700" y="4129243"/>
            <a:ext cx="8720797" cy="833817"/>
          </a:xfrm>
          <a:prstGeom prst="rect">
            <a:avLst/>
          </a:prstGeom>
        </p:spPr>
        <p:txBody>
          <a:bodyPr lIns="0" tIns="0" rIns="0" bIns="0" rtlCol="0" anchor="t">
            <a:spAutoFit/>
          </a:bodyPr>
          <a:lstStyle/>
          <a:p>
            <a:pPr algn="ctr">
              <a:lnSpc>
                <a:spcPts val="3391"/>
              </a:lnSpc>
              <a:spcBef>
                <a:spcPct val="0"/>
              </a:spcBef>
            </a:pPr>
            <a:r>
              <a:rPr lang="en-US" sz="2422" u="sng">
                <a:solidFill>
                  <a:srgbClr val="0CC0DF"/>
                </a:solidFill>
                <a:latin typeface="Prata"/>
                <a:ea typeface="Prata"/>
                <a:cs typeface="Prata"/>
                <a:sym typeface="Prata"/>
              </a:rPr>
              <a:t>Identifier visuellement les relations entre les différents fichiers en fonction de leurs SNPs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4069" y="2638760"/>
            <a:ext cx="6644043" cy="6936685"/>
          </a:xfrm>
          <a:custGeom>
            <a:avLst/>
            <a:gdLst/>
            <a:ahLst/>
            <a:cxnLst/>
            <a:rect l="l" t="t" r="r" b="b"/>
            <a:pathLst>
              <a:path w="6644043" h="6936685">
                <a:moveTo>
                  <a:pt x="0" y="0"/>
                </a:moveTo>
                <a:lnTo>
                  <a:pt x="6644043" y="0"/>
                </a:lnTo>
                <a:lnTo>
                  <a:pt x="6644043" y="6936685"/>
                </a:lnTo>
                <a:lnTo>
                  <a:pt x="0" y="6936685"/>
                </a:lnTo>
                <a:lnTo>
                  <a:pt x="0" y="0"/>
                </a:lnTo>
                <a:close/>
              </a:path>
            </a:pathLst>
          </a:custGeom>
          <a:blipFill>
            <a:blip r:embed="rId5"/>
            <a:stretch>
              <a:fillRect/>
            </a:stretch>
          </a:blipFill>
        </p:spPr>
      </p:sp>
      <p:sp>
        <p:nvSpPr>
          <p:cNvPr id="6" name="TextBox 6"/>
          <p:cNvSpPr txBox="1"/>
          <p:nvPr/>
        </p:nvSpPr>
        <p:spPr>
          <a:xfrm>
            <a:off x="1891628" y="1071135"/>
            <a:ext cx="14545846" cy="5238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Analyse et Visualisation des SNPs entre Fichiers VCF avec PCA et Heatmap:</a:t>
            </a:r>
          </a:p>
        </p:txBody>
      </p:sp>
      <p:sp>
        <p:nvSpPr>
          <p:cNvPr id="7" name="TextBox 7"/>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grpSp>
        <p:nvGrpSpPr>
          <p:cNvPr id="8" name="Group 8"/>
          <p:cNvGrpSpPr/>
          <p:nvPr/>
        </p:nvGrpSpPr>
        <p:grpSpPr>
          <a:xfrm>
            <a:off x="1891628" y="3055497"/>
            <a:ext cx="6781692" cy="6103212"/>
            <a:chOff x="0" y="0"/>
            <a:chExt cx="2123002" cy="1910605"/>
          </a:xfrm>
        </p:grpSpPr>
        <p:sp>
          <p:nvSpPr>
            <p:cNvPr id="9" name="Freeform 9"/>
            <p:cNvSpPr/>
            <p:nvPr/>
          </p:nvSpPr>
          <p:spPr>
            <a:xfrm>
              <a:off x="0" y="0"/>
              <a:ext cx="2123002" cy="1910605"/>
            </a:xfrm>
            <a:custGeom>
              <a:avLst/>
              <a:gdLst/>
              <a:ahLst/>
              <a:cxnLst/>
              <a:rect l="l" t="t" r="r" b="b"/>
              <a:pathLst>
                <a:path w="2123002" h="1910605">
                  <a:moveTo>
                    <a:pt x="18265" y="0"/>
                  </a:moveTo>
                  <a:lnTo>
                    <a:pt x="2104737" y="0"/>
                  </a:lnTo>
                  <a:cubicBezTo>
                    <a:pt x="2114824" y="0"/>
                    <a:pt x="2123002" y="8178"/>
                    <a:pt x="2123002" y="18265"/>
                  </a:cubicBezTo>
                  <a:lnTo>
                    <a:pt x="2123002" y="1892339"/>
                  </a:lnTo>
                  <a:cubicBezTo>
                    <a:pt x="2123002" y="1902427"/>
                    <a:pt x="2114824" y="1910605"/>
                    <a:pt x="2104737" y="1910605"/>
                  </a:cubicBezTo>
                  <a:lnTo>
                    <a:pt x="18265" y="1910605"/>
                  </a:lnTo>
                  <a:cubicBezTo>
                    <a:pt x="8178" y="1910605"/>
                    <a:pt x="0" y="1902427"/>
                    <a:pt x="0" y="1892339"/>
                  </a:cubicBezTo>
                  <a:lnTo>
                    <a:pt x="0" y="18265"/>
                  </a:lnTo>
                  <a:cubicBezTo>
                    <a:pt x="0" y="8178"/>
                    <a:pt x="8178" y="0"/>
                    <a:pt x="18265" y="0"/>
                  </a:cubicBezTo>
                  <a:close/>
                </a:path>
              </a:pathLst>
            </a:custGeom>
            <a:solidFill>
              <a:srgbClr val="48699F"/>
            </a:solidFill>
          </p:spPr>
        </p:sp>
        <p:sp>
          <p:nvSpPr>
            <p:cNvPr id="10" name="TextBox 10"/>
            <p:cNvSpPr txBox="1"/>
            <p:nvPr/>
          </p:nvSpPr>
          <p:spPr>
            <a:xfrm>
              <a:off x="0" y="-38100"/>
              <a:ext cx="2123002" cy="1948705"/>
            </a:xfrm>
            <a:prstGeom prst="rect">
              <a:avLst/>
            </a:prstGeom>
          </p:spPr>
          <p:txBody>
            <a:bodyPr lIns="0" tIns="0" rIns="0" bIns="0" rtlCol="0" anchor="ctr"/>
            <a:lstStyle/>
            <a:p>
              <a:pPr algn="ctr">
                <a:lnSpc>
                  <a:spcPts val="3111"/>
                </a:lnSpc>
              </a:pPr>
              <a:endParaRPr/>
            </a:p>
            <a:p>
              <a:pPr algn="ctr">
                <a:lnSpc>
                  <a:spcPts val="3111"/>
                </a:lnSpc>
              </a:pPr>
              <a:endParaRPr/>
            </a:p>
            <a:p>
              <a:pPr algn="ctr">
                <a:lnSpc>
                  <a:spcPts val="4231"/>
                </a:lnSpc>
              </a:pPr>
              <a:r>
                <a:rPr lang="en-US" sz="3022">
                  <a:solidFill>
                    <a:srgbClr val="FFFFFF"/>
                  </a:solidFill>
                  <a:latin typeface="Prata"/>
                  <a:ea typeface="Prata"/>
                  <a:cs typeface="Prata"/>
                  <a:sym typeface="Prata"/>
                </a:rPr>
                <a:t> </a:t>
              </a: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a:p>
              <a:pPr algn="ctr">
                <a:lnSpc>
                  <a:spcPts val="3111"/>
                </a:lnSpc>
              </a:pPr>
              <a:endParaRPr lang="en-US" sz="3022">
                <a:solidFill>
                  <a:srgbClr val="FFFFFF"/>
                </a:solidFill>
                <a:latin typeface="Prata"/>
                <a:ea typeface="Prata"/>
                <a:cs typeface="Prata"/>
                <a:sym typeface="Prata"/>
              </a:endParaRPr>
            </a:p>
          </p:txBody>
        </p:sp>
      </p:grpSp>
      <p:sp>
        <p:nvSpPr>
          <p:cNvPr id="11" name="TextBox 11"/>
          <p:cNvSpPr txBox="1"/>
          <p:nvPr/>
        </p:nvSpPr>
        <p:spPr>
          <a:xfrm>
            <a:off x="2323305" y="3449954"/>
            <a:ext cx="5918337" cy="1892997"/>
          </a:xfrm>
          <a:prstGeom prst="rect">
            <a:avLst/>
          </a:prstGeom>
        </p:spPr>
        <p:txBody>
          <a:bodyPr lIns="0" tIns="0" rIns="0" bIns="0" rtlCol="0" anchor="t">
            <a:spAutoFit/>
          </a:bodyPr>
          <a:lstStyle/>
          <a:p>
            <a:pPr algn="ctr">
              <a:lnSpc>
                <a:spcPts val="3811"/>
              </a:lnSpc>
              <a:spcBef>
                <a:spcPct val="0"/>
              </a:spcBef>
            </a:pPr>
            <a:r>
              <a:rPr lang="en-US" sz="2722">
                <a:solidFill>
                  <a:srgbClr val="D4CD5F"/>
                </a:solidFill>
                <a:latin typeface="Prata"/>
                <a:ea typeface="Prata"/>
                <a:cs typeface="Prata"/>
                <a:sym typeface="Prata"/>
              </a:rPr>
              <a:t>Diagramme de Venn :</a:t>
            </a:r>
            <a:r>
              <a:rPr lang="en-US" sz="2722">
                <a:solidFill>
                  <a:srgbClr val="F7F3F2"/>
                </a:solidFill>
                <a:latin typeface="Prata"/>
                <a:ea typeface="Prata"/>
                <a:cs typeface="Prata"/>
                <a:sym typeface="Prata"/>
              </a:rPr>
              <a:t>est un outil utile pour visualiser les similitudes et les différences dans les SNPs entre plusieurs fichiers:</a:t>
            </a:r>
          </a:p>
        </p:txBody>
      </p:sp>
      <p:sp>
        <p:nvSpPr>
          <p:cNvPr id="12" name="TextBox 12"/>
          <p:cNvSpPr txBox="1"/>
          <p:nvPr/>
        </p:nvSpPr>
        <p:spPr>
          <a:xfrm>
            <a:off x="2281785" y="5978782"/>
            <a:ext cx="6001376" cy="2447851"/>
          </a:xfrm>
          <a:prstGeom prst="rect">
            <a:avLst/>
          </a:prstGeom>
        </p:spPr>
        <p:txBody>
          <a:bodyPr lIns="0" tIns="0" rIns="0" bIns="0" rtlCol="0" anchor="t">
            <a:spAutoFit/>
          </a:bodyPr>
          <a:lstStyle/>
          <a:p>
            <a:pPr algn="ctr">
              <a:lnSpc>
                <a:spcPts val="3923"/>
              </a:lnSpc>
              <a:spcBef>
                <a:spcPct val="0"/>
              </a:spcBef>
            </a:pPr>
            <a:r>
              <a:rPr lang="en-US" sz="2802">
                <a:solidFill>
                  <a:srgbClr val="F7F3F2"/>
                </a:solidFill>
                <a:latin typeface="Prata"/>
                <a:ea typeface="Prata"/>
                <a:cs typeface="Prata"/>
                <a:sym typeface="Prata"/>
              </a:rPr>
              <a:t>Fichier 1 et Fichier 2 partagent un petit nombre de SNPs, indiquant une certaine similitude, tandis que Fichier 1 a un nombre élevé de SNPs uniques.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4587782"/>
            <a:ext cx="16620345" cy="4903002"/>
          </a:xfrm>
          <a:custGeom>
            <a:avLst/>
            <a:gdLst/>
            <a:ahLst/>
            <a:cxnLst/>
            <a:rect l="l" t="t" r="r" b="b"/>
            <a:pathLst>
              <a:path w="16620345" h="4903002">
                <a:moveTo>
                  <a:pt x="0" y="0"/>
                </a:moveTo>
                <a:lnTo>
                  <a:pt x="16620345" y="0"/>
                </a:lnTo>
                <a:lnTo>
                  <a:pt x="16620345" y="4903002"/>
                </a:lnTo>
                <a:lnTo>
                  <a:pt x="0" y="4903002"/>
                </a:lnTo>
                <a:lnTo>
                  <a:pt x="0" y="0"/>
                </a:lnTo>
                <a:close/>
              </a:path>
            </a:pathLst>
          </a:custGeom>
          <a:blipFill>
            <a:blip r:embed="rId5"/>
            <a:stretch>
              <a:fillRect/>
            </a:stretch>
          </a:blipFill>
        </p:spPr>
      </p:sp>
      <p:sp>
        <p:nvSpPr>
          <p:cNvPr id="5" name="Freeform 5"/>
          <p:cNvSpPr/>
          <p:nvPr/>
        </p:nvSpPr>
        <p:spPr>
          <a:xfrm>
            <a:off x="8401922" y="2472109"/>
            <a:ext cx="9247122" cy="1397397"/>
          </a:xfrm>
          <a:custGeom>
            <a:avLst/>
            <a:gdLst/>
            <a:ahLst/>
            <a:cxnLst/>
            <a:rect l="l" t="t" r="r" b="b"/>
            <a:pathLst>
              <a:path w="9247122" h="1397397">
                <a:moveTo>
                  <a:pt x="0" y="0"/>
                </a:moveTo>
                <a:lnTo>
                  <a:pt x="9247123" y="0"/>
                </a:lnTo>
                <a:lnTo>
                  <a:pt x="9247123" y="1397397"/>
                </a:lnTo>
                <a:lnTo>
                  <a:pt x="0" y="1397397"/>
                </a:lnTo>
                <a:lnTo>
                  <a:pt x="0" y="0"/>
                </a:lnTo>
                <a:close/>
              </a:path>
            </a:pathLst>
          </a:custGeom>
          <a:blipFill>
            <a:blip r:embed="rId6"/>
            <a:stretch>
              <a:fillRect/>
            </a:stretch>
          </a:blipFill>
        </p:spPr>
      </p:sp>
      <p:sp>
        <p:nvSpPr>
          <p:cNvPr id="6" name="TextBox 6"/>
          <p:cNvSpPr txBox="1"/>
          <p:nvPr/>
        </p:nvSpPr>
        <p:spPr>
          <a:xfrm>
            <a:off x="2961574" y="1354801"/>
            <a:ext cx="14545846" cy="1057275"/>
          </a:xfrm>
          <a:prstGeom prst="rect">
            <a:avLst/>
          </a:prstGeom>
        </p:spPr>
        <p:txBody>
          <a:bodyPr lIns="0" tIns="0" rIns="0" bIns="0" rtlCol="0" anchor="t">
            <a:spAutoFit/>
          </a:bodyPr>
          <a:lstStyle/>
          <a:p>
            <a:pPr algn="l">
              <a:lnSpc>
                <a:spcPts val="4200"/>
              </a:lnSpc>
            </a:pPr>
            <a:r>
              <a:rPr lang="en-US" sz="3000" u="sng">
                <a:solidFill>
                  <a:srgbClr val="0CC0DF"/>
                </a:solidFill>
                <a:latin typeface="Prata"/>
                <a:ea typeface="Prata"/>
                <a:cs typeface="Prata"/>
                <a:sym typeface="Prata"/>
              </a:rPr>
              <a:t>Analyse des SNPs avec un Diagramme UpSet à partir de Fichiers VCF:</a:t>
            </a:r>
          </a:p>
          <a:p>
            <a:pPr algn="l">
              <a:lnSpc>
                <a:spcPts val="4200"/>
              </a:lnSpc>
            </a:pPr>
            <a:endParaRPr lang="en-US" sz="3000" u="sng">
              <a:solidFill>
                <a:srgbClr val="0CC0DF"/>
              </a:solidFill>
              <a:latin typeface="Prata"/>
              <a:ea typeface="Prata"/>
              <a:cs typeface="Prata"/>
              <a:sym typeface="Prata"/>
            </a:endParaRPr>
          </a:p>
        </p:txBody>
      </p:sp>
      <p:sp>
        <p:nvSpPr>
          <p:cNvPr id="7" name="TextBox 7"/>
          <p:cNvSpPr txBox="1"/>
          <p:nvPr/>
        </p:nvSpPr>
        <p:spPr>
          <a:xfrm>
            <a:off x="449834" y="43070"/>
            <a:ext cx="12705566"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III.VISUALISATIONS:</a:t>
            </a:r>
          </a:p>
        </p:txBody>
      </p:sp>
      <p:sp>
        <p:nvSpPr>
          <p:cNvPr id="8" name="TextBox 8"/>
          <p:cNvSpPr txBox="1"/>
          <p:nvPr/>
        </p:nvSpPr>
        <p:spPr>
          <a:xfrm>
            <a:off x="449834" y="2671984"/>
            <a:ext cx="8240466" cy="940497"/>
          </a:xfrm>
          <a:prstGeom prst="rect">
            <a:avLst/>
          </a:prstGeom>
        </p:spPr>
        <p:txBody>
          <a:bodyPr lIns="0" tIns="0" rIns="0" bIns="0" rtlCol="0" anchor="t">
            <a:spAutoFit/>
          </a:bodyPr>
          <a:lstStyle/>
          <a:p>
            <a:pPr algn="ctr">
              <a:lnSpc>
                <a:spcPts val="3811"/>
              </a:lnSpc>
              <a:spcBef>
                <a:spcPct val="0"/>
              </a:spcBef>
            </a:pPr>
            <a:r>
              <a:rPr lang="en-US" sz="2722">
                <a:solidFill>
                  <a:srgbClr val="FFFFFF"/>
                </a:solidFill>
                <a:latin typeface="Prata"/>
                <a:ea typeface="Prata"/>
                <a:cs typeface="Prata"/>
                <a:sym typeface="Prata"/>
              </a:rPr>
              <a:t>Le nombre total de SNPs partagés entre les échantillons.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538997" y="904875"/>
            <a:ext cx="15174655"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CONCLUSION :</a:t>
            </a:r>
          </a:p>
        </p:txBody>
      </p:sp>
      <p:grpSp>
        <p:nvGrpSpPr>
          <p:cNvPr id="6" name="Group 6"/>
          <p:cNvGrpSpPr/>
          <p:nvPr/>
        </p:nvGrpSpPr>
        <p:grpSpPr>
          <a:xfrm>
            <a:off x="3593806" y="2510207"/>
            <a:ext cx="10468049" cy="5734695"/>
            <a:chOff x="0" y="0"/>
            <a:chExt cx="3277013" cy="1795241"/>
          </a:xfrm>
        </p:grpSpPr>
        <p:sp>
          <p:nvSpPr>
            <p:cNvPr id="7" name="Freeform 7"/>
            <p:cNvSpPr/>
            <p:nvPr/>
          </p:nvSpPr>
          <p:spPr>
            <a:xfrm>
              <a:off x="0" y="0"/>
              <a:ext cx="3277013" cy="1795241"/>
            </a:xfrm>
            <a:custGeom>
              <a:avLst/>
              <a:gdLst/>
              <a:ahLst/>
              <a:cxnLst/>
              <a:rect l="l" t="t" r="r" b="b"/>
              <a:pathLst>
                <a:path w="3277013" h="1795241">
                  <a:moveTo>
                    <a:pt x="11833" y="0"/>
                  </a:moveTo>
                  <a:lnTo>
                    <a:pt x="3265180" y="0"/>
                  </a:lnTo>
                  <a:cubicBezTo>
                    <a:pt x="3268318" y="0"/>
                    <a:pt x="3271328" y="1247"/>
                    <a:pt x="3273547" y="3466"/>
                  </a:cubicBezTo>
                  <a:cubicBezTo>
                    <a:pt x="3275766" y="5685"/>
                    <a:pt x="3277013" y="8695"/>
                    <a:pt x="3277013" y="11833"/>
                  </a:cubicBezTo>
                  <a:lnTo>
                    <a:pt x="3277013" y="1783408"/>
                  </a:lnTo>
                  <a:cubicBezTo>
                    <a:pt x="3277013" y="1786546"/>
                    <a:pt x="3275766" y="1789556"/>
                    <a:pt x="3273547" y="1791775"/>
                  </a:cubicBezTo>
                  <a:cubicBezTo>
                    <a:pt x="3271328" y="1793994"/>
                    <a:pt x="3268318" y="1795241"/>
                    <a:pt x="3265180" y="1795241"/>
                  </a:cubicBezTo>
                  <a:lnTo>
                    <a:pt x="11833" y="1795241"/>
                  </a:lnTo>
                  <a:cubicBezTo>
                    <a:pt x="8695" y="1795241"/>
                    <a:pt x="5685" y="1793994"/>
                    <a:pt x="3466" y="1791775"/>
                  </a:cubicBezTo>
                  <a:cubicBezTo>
                    <a:pt x="1247" y="1789556"/>
                    <a:pt x="0" y="1786546"/>
                    <a:pt x="0" y="1783408"/>
                  </a:cubicBezTo>
                  <a:lnTo>
                    <a:pt x="0" y="11833"/>
                  </a:lnTo>
                  <a:cubicBezTo>
                    <a:pt x="0" y="8695"/>
                    <a:pt x="1247" y="5685"/>
                    <a:pt x="3466" y="3466"/>
                  </a:cubicBezTo>
                  <a:cubicBezTo>
                    <a:pt x="5685" y="1247"/>
                    <a:pt x="8695" y="0"/>
                    <a:pt x="11833" y="0"/>
                  </a:cubicBezTo>
                  <a:close/>
                </a:path>
              </a:pathLst>
            </a:custGeom>
            <a:solidFill>
              <a:srgbClr val="48699F"/>
            </a:solidFill>
          </p:spPr>
        </p:sp>
        <p:sp>
          <p:nvSpPr>
            <p:cNvPr id="8" name="TextBox 8"/>
            <p:cNvSpPr txBox="1"/>
            <p:nvPr/>
          </p:nvSpPr>
          <p:spPr>
            <a:xfrm>
              <a:off x="0" y="-47625"/>
              <a:ext cx="3277013" cy="1842866"/>
            </a:xfrm>
            <a:prstGeom prst="rect">
              <a:avLst/>
            </a:prstGeom>
          </p:spPr>
          <p:txBody>
            <a:bodyPr lIns="0" tIns="0" rIns="0" bIns="0" rtlCol="0" anchor="ctr"/>
            <a:lstStyle/>
            <a:p>
              <a:pPr algn="ctr">
                <a:lnSpc>
                  <a:spcPts val="3671"/>
                </a:lnSpc>
              </a:pPr>
              <a:r>
                <a:rPr lang="en-US" sz="2622">
                  <a:solidFill>
                    <a:srgbClr val="FFFFFF"/>
                  </a:solidFill>
                  <a:latin typeface="Prata"/>
                  <a:ea typeface="Prata"/>
                  <a:cs typeface="Prata"/>
                  <a:sym typeface="Prata"/>
                </a:rPr>
                <a:t>Ce projet a exploré les mutations somatiques du cancer colorectal à l’aide d’outils bioinformatiques, mettant en évidence des biomarqueurs clés comme TP53, KRAS et BRCA2. Cela montre l’importance de la bioinformatique pour améliorer le diagnostic et personnaliser les traitements, ouvrant ainsi de nouvelles perspectives pour la médecine de précision dans le cancer colorectal.</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673461" y="6649853"/>
            <a:ext cx="902541" cy="9025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8469121" y="6580740"/>
            <a:ext cx="902541" cy="9025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4599432" y="4379588"/>
            <a:ext cx="902541" cy="902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p:cNvGrpSpPr/>
          <p:nvPr/>
        </p:nvGrpSpPr>
        <p:grpSpPr>
          <a:xfrm>
            <a:off x="11995068" y="4142264"/>
            <a:ext cx="902541" cy="902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5" name="TextBox 15"/>
          <p:cNvSpPr txBox="1"/>
          <p:nvPr/>
        </p:nvSpPr>
        <p:spPr>
          <a:xfrm>
            <a:off x="3137170" y="1752124"/>
            <a:ext cx="11002403"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EXECUTIVE SUMMARY</a:t>
            </a:r>
          </a:p>
        </p:txBody>
      </p:sp>
      <p:sp>
        <p:nvSpPr>
          <p:cNvPr id="16" name="Freeform 1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10753105" y="5346408"/>
            <a:ext cx="3386468" cy="337293"/>
          </a:xfrm>
          <a:prstGeom prst="rect">
            <a:avLst/>
          </a:prstGeom>
        </p:spPr>
        <p:txBody>
          <a:bodyPr lIns="0" tIns="0" rIns="0" bIns="0" rtlCol="0" anchor="t">
            <a:spAutoFit/>
          </a:bodyPr>
          <a:lstStyle/>
          <a:p>
            <a:pPr algn="ctr">
              <a:lnSpc>
                <a:spcPts val="2708"/>
              </a:lnSpc>
            </a:pPr>
            <a:r>
              <a:rPr lang="en-US" sz="1934" b="1">
                <a:solidFill>
                  <a:srgbClr val="FFFFFF"/>
                </a:solidFill>
                <a:latin typeface="Montserrat Bold"/>
                <a:ea typeface="Montserrat Bold"/>
                <a:cs typeface="Montserrat Bold"/>
                <a:sym typeface="Montserrat Bold"/>
              </a:rPr>
              <a:t>Visualisations</a:t>
            </a:r>
          </a:p>
        </p:txBody>
      </p:sp>
      <p:sp>
        <p:nvSpPr>
          <p:cNvPr id="18" name="AutoShape 18"/>
          <p:cNvSpPr/>
          <p:nvPr/>
        </p:nvSpPr>
        <p:spPr>
          <a:xfrm flipV="1">
            <a:off x="1576001" y="4865679"/>
            <a:ext cx="3023430" cy="2189708"/>
          </a:xfrm>
          <a:prstGeom prst="line">
            <a:avLst/>
          </a:prstGeom>
          <a:ln w="28575" cap="flat">
            <a:solidFill>
              <a:srgbClr val="FFFFFF"/>
            </a:solidFill>
            <a:prstDash val="solid"/>
            <a:headEnd type="oval" w="lg" len="lg"/>
            <a:tailEnd type="oval" w="lg" len="lg"/>
          </a:ln>
        </p:spPr>
      </p:sp>
      <p:sp>
        <p:nvSpPr>
          <p:cNvPr id="19" name="AutoShape 19"/>
          <p:cNvSpPr/>
          <p:nvPr/>
        </p:nvSpPr>
        <p:spPr>
          <a:xfrm flipV="1">
            <a:off x="9371662" y="4694536"/>
            <a:ext cx="2613388" cy="2337475"/>
          </a:xfrm>
          <a:prstGeom prst="line">
            <a:avLst/>
          </a:prstGeom>
          <a:ln w="28575" cap="flat">
            <a:solidFill>
              <a:srgbClr val="FFFFFF"/>
            </a:solidFill>
            <a:prstDash val="solid"/>
            <a:headEnd type="oval" w="lg" len="lg"/>
            <a:tailEnd type="oval" w="lg" len="lg"/>
          </a:ln>
        </p:spPr>
      </p:sp>
      <p:sp>
        <p:nvSpPr>
          <p:cNvPr id="20" name="AutoShape 20"/>
          <p:cNvSpPr/>
          <p:nvPr/>
        </p:nvSpPr>
        <p:spPr>
          <a:xfrm flipH="1" flipV="1">
            <a:off x="5509127" y="4706903"/>
            <a:ext cx="2959994" cy="1968046"/>
          </a:xfrm>
          <a:prstGeom prst="line">
            <a:avLst/>
          </a:prstGeom>
          <a:ln w="28575" cap="flat">
            <a:solidFill>
              <a:srgbClr val="FFFFFF"/>
            </a:solidFill>
            <a:prstDash val="solid"/>
            <a:headEnd type="oval" w="lg" len="lg"/>
            <a:tailEnd type="oval" w="lg" len="lg"/>
          </a:ln>
        </p:spPr>
      </p:sp>
      <p:sp>
        <p:nvSpPr>
          <p:cNvPr id="21" name="Freeform 21"/>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22" name="TextBox 22"/>
          <p:cNvSpPr txBox="1"/>
          <p:nvPr/>
        </p:nvSpPr>
        <p:spPr>
          <a:xfrm>
            <a:off x="673461" y="6793814"/>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01</a:t>
            </a:r>
          </a:p>
        </p:txBody>
      </p:sp>
      <p:sp>
        <p:nvSpPr>
          <p:cNvPr id="23" name="TextBox 23"/>
          <p:cNvSpPr txBox="1"/>
          <p:nvPr/>
        </p:nvSpPr>
        <p:spPr>
          <a:xfrm>
            <a:off x="8469121" y="6770438"/>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03</a:t>
            </a:r>
          </a:p>
        </p:txBody>
      </p:sp>
      <p:sp>
        <p:nvSpPr>
          <p:cNvPr id="24" name="TextBox 24"/>
          <p:cNvSpPr txBox="1"/>
          <p:nvPr/>
        </p:nvSpPr>
        <p:spPr>
          <a:xfrm>
            <a:off x="4581102" y="4569286"/>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02</a:t>
            </a:r>
          </a:p>
        </p:txBody>
      </p:sp>
      <p:sp>
        <p:nvSpPr>
          <p:cNvPr id="25" name="TextBox 25"/>
          <p:cNvSpPr txBox="1"/>
          <p:nvPr/>
        </p:nvSpPr>
        <p:spPr>
          <a:xfrm>
            <a:off x="11985049" y="4331963"/>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04</a:t>
            </a:r>
          </a:p>
        </p:txBody>
      </p:sp>
      <p:sp>
        <p:nvSpPr>
          <p:cNvPr id="26" name="TextBox 26"/>
          <p:cNvSpPr txBox="1"/>
          <p:nvPr/>
        </p:nvSpPr>
        <p:spPr>
          <a:xfrm>
            <a:off x="-439414" y="7558919"/>
            <a:ext cx="3386468" cy="337293"/>
          </a:xfrm>
          <a:prstGeom prst="rect">
            <a:avLst/>
          </a:prstGeom>
        </p:spPr>
        <p:txBody>
          <a:bodyPr lIns="0" tIns="0" rIns="0" bIns="0" rtlCol="0" anchor="t">
            <a:spAutoFit/>
          </a:bodyPr>
          <a:lstStyle/>
          <a:p>
            <a:pPr algn="ctr">
              <a:lnSpc>
                <a:spcPts val="2708"/>
              </a:lnSpc>
            </a:pPr>
            <a:r>
              <a:rPr lang="en-US" sz="1934" b="1">
                <a:solidFill>
                  <a:srgbClr val="FFFFFF"/>
                </a:solidFill>
                <a:latin typeface="Montserrat Bold"/>
                <a:ea typeface="Montserrat Bold"/>
                <a:cs typeface="Montserrat Bold"/>
                <a:sym typeface="Montserrat Bold"/>
              </a:rPr>
              <a:t>Introduction</a:t>
            </a:r>
          </a:p>
        </p:txBody>
      </p:sp>
      <p:sp>
        <p:nvSpPr>
          <p:cNvPr id="27" name="TextBox 27"/>
          <p:cNvSpPr txBox="1"/>
          <p:nvPr/>
        </p:nvSpPr>
        <p:spPr>
          <a:xfrm>
            <a:off x="7366637" y="7504769"/>
            <a:ext cx="3386468" cy="337293"/>
          </a:xfrm>
          <a:prstGeom prst="rect">
            <a:avLst/>
          </a:prstGeom>
        </p:spPr>
        <p:txBody>
          <a:bodyPr lIns="0" tIns="0" rIns="0" bIns="0" rtlCol="0" anchor="t">
            <a:spAutoFit/>
          </a:bodyPr>
          <a:lstStyle/>
          <a:p>
            <a:pPr algn="ctr">
              <a:lnSpc>
                <a:spcPts val="2708"/>
              </a:lnSpc>
            </a:pPr>
            <a:r>
              <a:rPr lang="en-US" sz="1934" b="1">
                <a:solidFill>
                  <a:srgbClr val="FFFFFF"/>
                </a:solidFill>
                <a:latin typeface="Montserrat Bold"/>
                <a:ea typeface="Montserrat Bold"/>
                <a:cs typeface="Montserrat Bold"/>
                <a:sym typeface="Montserrat Bold"/>
              </a:rPr>
              <a:t>Résultats et Analyse</a:t>
            </a:r>
          </a:p>
        </p:txBody>
      </p:sp>
      <p:sp>
        <p:nvSpPr>
          <p:cNvPr id="28" name="TextBox 28"/>
          <p:cNvSpPr txBox="1"/>
          <p:nvPr/>
        </p:nvSpPr>
        <p:spPr>
          <a:xfrm>
            <a:off x="3302372" y="5346408"/>
            <a:ext cx="3386468" cy="337293"/>
          </a:xfrm>
          <a:prstGeom prst="rect">
            <a:avLst/>
          </a:prstGeom>
        </p:spPr>
        <p:txBody>
          <a:bodyPr lIns="0" tIns="0" rIns="0" bIns="0" rtlCol="0" anchor="t">
            <a:spAutoFit/>
          </a:bodyPr>
          <a:lstStyle/>
          <a:p>
            <a:pPr algn="ctr">
              <a:lnSpc>
                <a:spcPts val="2708"/>
              </a:lnSpc>
            </a:pPr>
            <a:r>
              <a:rPr lang="en-US" sz="1934" b="1">
                <a:solidFill>
                  <a:srgbClr val="FFFFFF"/>
                </a:solidFill>
                <a:latin typeface="Montserrat Bold"/>
                <a:ea typeface="Montserrat Bold"/>
                <a:cs typeface="Montserrat Bold"/>
                <a:sym typeface="Montserrat Bold"/>
              </a:rPr>
              <a:t> Méthodologie</a:t>
            </a:r>
          </a:p>
        </p:txBody>
      </p:sp>
      <p:sp>
        <p:nvSpPr>
          <p:cNvPr id="29" name="AutoShape 29"/>
          <p:cNvSpPr/>
          <p:nvPr/>
        </p:nvSpPr>
        <p:spPr>
          <a:xfrm flipH="1" flipV="1">
            <a:off x="12953109" y="4605225"/>
            <a:ext cx="3410293" cy="2396320"/>
          </a:xfrm>
          <a:prstGeom prst="line">
            <a:avLst/>
          </a:prstGeom>
          <a:ln w="28575" cap="flat">
            <a:solidFill>
              <a:srgbClr val="FFFFFF"/>
            </a:solidFill>
            <a:prstDash val="solid"/>
            <a:headEnd type="oval" w="lg" len="lg"/>
            <a:tailEnd type="oval" w="lg" len="lg"/>
          </a:ln>
        </p:spPr>
      </p:sp>
      <p:grpSp>
        <p:nvGrpSpPr>
          <p:cNvPr id="30" name="Group 30"/>
          <p:cNvGrpSpPr/>
          <p:nvPr/>
        </p:nvGrpSpPr>
        <p:grpSpPr>
          <a:xfrm>
            <a:off x="15912131" y="7001545"/>
            <a:ext cx="902541" cy="90254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33" name="TextBox 33"/>
          <p:cNvSpPr txBox="1"/>
          <p:nvPr/>
        </p:nvSpPr>
        <p:spPr>
          <a:xfrm>
            <a:off x="15920345" y="7221709"/>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05</a:t>
            </a:r>
          </a:p>
        </p:txBody>
      </p:sp>
      <p:sp>
        <p:nvSpPr>
          <p:cNvPr id="34" name="TextBox 34"/>
          <p:cNvSpPr txBox="1"/>
          <p:nvPr/>
        </p:nvSpPr>
        <p:spPr>
          <a:xfrm>
            <a:off x="14139573" y="7947869"/>
            <a:ext cx="3531668" cy="337293"/>
          </a:xfrm>
          <a:prstGeom prst="rect">
            <a:avLst/>
          </a:prstGeom>
        </p:spPr>
        <p:txBody>
          <a:bodyPr lIns="0" tIns="0" rIns="0" bIns="0" rtlCol="0" anchor="t">
            <a:spAutoFit/>
          </a:bodyPr>
          <a:lstStyle/>
          <a:p>
            <a:pPr algn="ctr">
              <a:lnSpc>
                <a:spcPts val="2708"/>
              </a:lnSpc>
            </a:pPr>
            <a:r>
              <a:rPr lang="en-US" sz="1934" b="1">
                <a:solidFill>
                  <a:srgbClr val="FFFFFF"/>
                </a:solidFill>
                <a:latin typeface="Montserrat Bold"/>
                <a:ea typeface="Montserrat Bold"/>
                <a:cs typeface="Montserrat Bold"/>
                <a:sym typeface="Montserrat Bold"/>
              </a:rPr>
              <a:t>Conclusion et Perspectives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2529882" y="2064433"/>
            <a:ext cx="13584891" cy="6158134"/>
            <a:chOff x="0" y="0"/>
            <a:chExt cx="4252737" cy="1927798"/>
          </a:xfrm>
        </p:grpSpPr>
        <p:sp>
          <p:nvSpPr>
            <p:cNvPr id="6" name="Freeform 6"/>
            <p:cNvSpPr/>
            <p:nvPr/>
          </p:nvSpPr>
          <p:spPr>
            <a:xfrm>
              <a:off x="0" y="0"/>
              <a:ext cx="4252737" cy="1927798"/>
            </a:xfrm>
            <a:custGeom>
              <a:avLst/>
              <a:gdLst/>
              <a:ahLst/>
              <a:cxnLst/>
              <a:rect l="l" t="t" r="r" b="b"/>
              <a:pathLst>
                <a:path w="4252737" h="1927798">
                  <a:moveTo>
                    <a:pt x="9118" y="0"/>
                  </a:moveTo>
                  <a:lnTo>
                    <a:pt x="4243619" y="0"/>
                  </a:lnTo>
                  <a:cubicBezTo>
                    <a:pt x="4248655" y="0"/>
                    <a:pt x="4252737" y="4082"/>
                    <a:pt x="4252737" y="9118"/>
                  </a:cubicBezTo>
                  <a:lnTo>
                    <a:pt x="4252737" y="1918680"/>
                  </a:lnTo>
                  <a:cubicBezTo>
                    <a:pt x="4252737" y="1923716"/>
                    <a:pt x="4248655" y="1927798"/>
                    <a:pt x="4243619" y="1927798"/>
                  </a:cubicBezTo>
                  <a:lnTo>
                    <a:pt x="9118" y="1927798"/>
                  </a:lnTo>
                  <a:cubicBezTo>
                    <a:pt x="4082" y="1927798"/>
                    <a:pt x="0" y="1923716"/>
                    <a:pt x="0" y="1918680"/>
                  </a:cubicBezTo>
                  <a:lnTo>
                    <a:pt x="0" y="9118"/>
                  </a:lnTo>
                  <a:cubicBezTo>
                    <a:pt x="0" y="4082"/>
                    <a:pt x="4082" y="0"/>
                    <a:pt x="9118" y="0"/>
                  </a:cubicBezTo>
                  <a:close/>
                </a:path>
              </a:pathLst>
            </a:custGeom>
            <a:solidFill>
              <a:srgbClr val="48699F"/>
            </a:solidFill>
          </p:spPr>
        </p:sp>
        <p:sp>
          <p:nvSpPr>
            <p:cNvPr id="7" name="TextBox 7"/>
            <p:cNvSpPr txBox="1"/>
            <p:nvPr/>
          </p:nvSpPr>
          <p:spPr>
            <a:xfrm>
              <a:off x="0" y="-47625"/>
              <a:ext cx="4252737" cy="1975423"/>
            </a:xfrm>
            <a:prstGeom prst="rect">
              <a:avLst/>
            </a:prstGeom>
          </p:spPr>
          <p:txBody>
            <a:bodyPr lIns="0" tIns="0" rIns="0" bIns="0" rtlCol="0" anchor="ctr"/>
            <a:lstStyle/>
            <a:p>
              <a:pPr algn="ctr">
                <a:lnSpc>
                  <a:spcPts val="4371"/>
                </a:lnSpc>
              </a:pPr>
              <a:r>
                <a:rPr lang="en-US" sz="3122" u="sng">
                  <a:solidFill>
                    <a:srgbClr val="FFFFFF"/>
                  </a:solidFill>
                  <a:latin typeface="Prata"/>
                  <a:ea typeface="Prata"/>
                  <a:cs typeface="Prata"/>
                  <a:sym typeface="Prata"/>
                </a:rPr>
                <a:t>Perspectives futures :</a:t>
              </a:r>
            </a:p>
            <a:p>
              <a:pPr algn="ctr">
                <a:lnSpc>
                  <a:spcPts val="3671"/>
                </a:lnSpc>
              </a:pPr>
              <a:endParaRPr lang="en-US" sz="3122" u="sng">
                <a:solidFill>
                  <a:srgbClr val="FFFFFF"/>
                </a:solidFill>
                <a:latin typeface="Prata"/>
                <a:ea typeface="Prata"/>
                <a:cs typeface="Prata"/>
                <a:sym typeface="Prata"/>
              </a:endParaRPr>
            </a:p>
            <a:p>
              <a:pPr marL="566208" lvl="1" indent="-283104" algn="l">
                <a:lnSpc>
                  <a:spcPts val="3671"/>
                </a:lnSpc>
                <a:buFont typeface="Arial"/>
                <a:buChar char="•"/>
              </a:pPr>
              <a:r>
                <a:rPr lang="en-US" sz="2622">
                  <a:solidFill>
                    <a:srgbClr val="FFFFFF"/>
                  </a:solidFill>
                  <a:latin typeface="Prata"/>
                  <a:ea typeface="Prata"/>
                  <a:cs typeface="Prata"/>
                  <a:sym typeface="Prata"/>
                </a:rPr>
                <a:t>Élargir les bases de données pour inclure des variantes rares.</a:t>
              </a:r>
            </a:p>
            <a:p>
              <a:pPr algn="l">
                <a:lnSpc>
                  <a:spcPts val="3671"/>
                </a:lnSpc>
              </a:pPr>
              <a:endParaRPr lang="en-US" sz="2622">
                <a:solidFill>
                  <a:srgbClr val="FFFFFF"/>
                </a:solidFill>
                <a:latin typeface="Prata"/>
                <a:ea typeface="Prata"/>
                <a:cs typeface="Prata"/>
                <a:sym typeface="Prata"/>
              </a:endParaRPr>
            </a:p>
            <a:p>
              <a:pPr marL="566208" lvl="1" indent="-283104" algn="l">
                <a:lnSpc>
                  <a:spcPts val="3671"/>
                </a:lnSpc>
                <a:buFont typeface="Arial"/>
                <a:buChar char="•"/>
              </a:pPr>
              <a:r>
                <a:rPr lang="en-US" sz="2622">
                  <a:solidFill>
                    <a:srgbClr val="FFFFFF"/>
                  </a:solidFill>
                  <a:latin typeface="Prata"/>
                  <a:ea typeface="Prata"/>
                  <a:cs typeface="Prata"/>
                  <a:sym typeface="Prata"/>
                </a:rPr>
                <a:t>Explorer des approches multi-omiques pour une meilleure compréhension des mutations.</a:t>
              </a:r>
            </a:p>
            <a:p>
              <a:pPr algn="l">
                <a:lnSpc>
                  <a:spcPts val="3671"/>
                </a:lnSpc>
              </a:pPr>
              <a:endParaRPr lang="en-US" sz="2622">
                <a:solidFill>
                  <a:srgbClr val="FFFFFF"/>
                </a:solidFill>
                <a:latin typeface="Prata"/>
                <a:ea typeface="Prata"/>
                <a:cs typeface="Prata"/>
                <a:sym typeface="Prata"/>
              </a:endParaRPr>
            </a:p>
            <a:p>
              <a:pPr marL="566208" lvl="1" indent="-283104" algn="l">
                <a:lnSpc>
                  <a:spcPts val="3671"/>
                </a:lnSpc>
                <a:buFont typeface="Arial"/>
                <a:buChar char="•"/>
              </a:pPr>
              <a:r>
                <a:rPr lang="en-US" sz="2622">
                  <a:solidFill>
                    <a:srgbClr val="FFFFFF"/>
                  </a:solidFill>
                  <a:latin typeface="Prata"/>
                  <a:ea typeface="Prata"/>
                  <a:cs typeface="Prata"/>
                  <a:sym typeface="Prata"/>
                </a:rPr>
                <a:t>Utiliser l'intelligence artificielle pour affiner la prédiction des réponses aux traitements et améliorer la personnalisation des thérapies.</a:t>
              </a:r>
            </a:p>
            <a:p>
              <a:pPr algn="ctr">
                <a:lnSpc>
                  <a:spcPts val="3671"/>
                </a:lnSpc>
              </a:pPr>
              <a:endParaRPr lang="en-US" sz="2622">
                <a:solidFill>
                  <a:srgbClr val="FFFFFF"/>
                </a:solidFill>
                <a:latin typeface="Prata"/>
                <a:ea typeface="Prata"/>
                <a:cs typeface="Prata"/>
                <a:sym typeface="Prata"/>
              </a:endParaRPr>
            </a:p>
            <a:p>
              <a:pPr algn="ctr">
                <a:lnSpc>
                  <a:spcPts val="3111"/>
                </a:lnSpc>
              </a:pPr>
              <a:endParaRPr lang="en-US" sz="2622">
                <a:solidFill>
                  <a:srgbClr val="FFFFFF"/>
                </a:solidFill>
                <a:latin typeface="Prata"/>
                <a:ea typeface="Prata"/>
                <a:cs typeface="Prata"/>
                <a:sym typeface="Prata"/>
              </a:endParaRPr>
            </a:p>
          </p:txBody>
        </p:sp>
      </p:grpSp>
      <p:sp>
        <p:nvSpPr>
          <p:cNvPr id="8" name="Freeform 8"/>
          <p:cNvSpPr/>
          <p:nvPr/>
        </p:nvSpPr>
        <p:spPr>
          <a:xfrm>
            <a:off x="1197691" y="823800"/>
            <a:ext cx="2195431" cy="2231696"/>
          </a:xfrm>
          <a:custGeom>
            <a:avLst/>
            <a:gdLst/>
            <a:ahLst/>
            <a:cxnLst/>
            <a:rect l="l" t="t" r="r" b="b"/>
            <a:pathLst>
              <a:path w="2195431" h="2231696">
                <a:moveTo>
                  <a:pt x="0" y="0"/>
                </a:moveTo>
                <a:lnTo>
                  <a:pt x="2195431" y="0"/>
                </a:lnTo>
                <a:lnTo>
                  <a:pt x="2195431" y="2231697"/>
                </a:lnTo>
                <a:lnTo>
                  <a:pt x="0" y="2231697"/>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3370780" y="3310653"/>
            <a:ext cx="11002403" cy="2228215"/>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MERCI POUR VOTRE ATTENTION.</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7363426" y="6207900"/>
            <a:ext cx="3017111" cy="2210719"/>
          </a:xfrm>
          <a:custGeom>
            <a:avLst/>
            <a:gdLst/>
            <a:ahLst/>
            <a:cxnLst/>
            <a:rect l="l" t="t" r="r" b="b"/>
            <a:pathLst>
              <a:path w="3017111" h="2210719">
                <a:moveTo>
                  <a:pt x="0" y="0"/>
                </a:moveTo>
                <a:lnTo>
                  <a:pt x="3017111" y="0"/>
                </a:lnTo>
                <a:lnTo>
                  <a:pt x="3017111" y="2210719"/>
                </a:lnTo>
                <a:lnTo>
                  <a:pt x="0" y="22107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3788916" y="5114341"/>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4036197" y="3183097"/>
            <a:ext cx="10215606" cy="5762308"/>
            <a:chOff x="0" y="0"/>
            <a:chExt cx="3197986" cy="1803885"/>
          </a:xfrm>
        </p:grpSpPr>
        <p:sp>
          <p:nvSpPr>
            <p:cNvPr id="5" name="Freeform 5"/>
            <p:cNvSpPr/>
            <p:nvPr/>
          </p:nvSpPr>
          <p:spPr>
            <a:xfrm>
              <a:off x="0" y="0"/>
              <a:ext cx="3197986" cy="1803885"/>
            </a:xfrm>
            <a:custGeom>
              <a:avLst/>
              <a:gdLst/>
              <a:ahLst/>
              <a:cxnLst/>
              <a:rect l="l" t="t" r="r" b="b"/>
              <a:pathLst>
                <a:path w="3197986" h="1803885">
                  <a:moveTo>
                    <a:pt x="12126" y="0"/>
                  </a:moveTo>
                  <a:lnTo>
                    <a:pt x="3185860" y="0"/>
                  </a:lnTo>
                  <a:cubicBezTo>
                    <a:pt x="3189076" y="0"/>
                    <a:pt x="3192160" y="1278"/>
                    <a:pt x="3194434" y="3552"/>
                  </a:cubicBezTo>
                  <a:cubicBezTo>
                    <a:pt x="3196708" y="5826"/>
                    <a:pt x="3197986" y="8910"/>
                    <a:pt x="3197986" y="12126"/>
                  </a:cubicBezTo>
                  <a:lnTo>
                    <a:pt x="3197986" y="1791759"/>
                  </a:lnTo>
                  <a:cubicBezTo>
                    <a:pt x="3197986" y="1798456"/>
                    <a:pt x="3192557" y="1803885"/>
                    <a:pt x="3185860" y="1803885"/>
                  </a:cubicBezTo>
                  <a:lnTo>
                    <a:pt x="12126" y="1803885"/>
                  </a:lnTo>
                  <a:cubicBezTo>
                    <a:pt x="8910" y="1803885"/>
                    <a:pt x="5826" y="1802607"/>
                    <a:pt x="3552" y="1800333"/>
                  </a:cubicBezTo>
                  <a:cubicBezTo>
                    <a:pt x="1278" y="1798059"/>
                    <a:pt x="0" y="1794975"/>
                    <a:pt x="0" y="1791759"/>
                  </a:cubicBezTo>
                  <a:lnTo>
                    <a:pt x="0" y="12126"/>
                  </a:lnTo>
                  <a:cubicBezTo>
                    <a:pt x="0" y="5429"/>
                    <a:pt x="5429" y="0"/>
                    <a:pt x="12126" y="0"/>
                  </a:cubicBezTo>
                  <a:close/>
                </a:path>
              </a:pathLst>
            </a:custGeom>
            <a:solidFill>
              <a:srgbClr val="48699F"/>
            </a:solidFill>
          </p:spPr>
        </p:sp>
        <p:sp>
          <p:nvSpPr>
            <p:cNvPr id="6" name="TextBox 6"/>
            <p:cNvSpPr txBox="1"/>
            <p:nvPr/>
          </p:nvSpPr>
          <p:spPr>
            <a:xfrm>
              <a:off x="0" y="-38100"/>
              <a:ext cx="3197986" cy="1841985"/>
            </a:xfrm>
            <a:prstGeom prst="rect">
              <a:avLst/>
            </a:prstGeom>
          </p:spPr>
          <p:txBody>
            <a:bodyPr lIns="0" tIns="0" rIns="0" bIns="0" rtlCol="0" anchor="ctr"/>
            <a:lstStyle/>
            <a:p>
              <a:pPr algn="ctr">
                <a:lnSpc>
                  <a:spcPts val="3111"/>
                </a:lnSpc>
              </a:pPr>
              <a:endParaRPr/>
            </a:p>
          </p:txBody>
        </p:sp>
      </p:grpSp>
      <p:sp>
        <p:nvSpPr>
          <p:cNvPr id="7" name="TextBox 7"/>
          <p:cNvSpPr txBox="1"/>
          <p:nvPr/>
        </p:nvSpPr>
        <p:spPr>
          <a:xfrm>
            <a:off x="650900" y="1279491"/>
            <a:ext cx="11002403"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I.INTRODUCTION:</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4856367" y="3904523"/>
            <a:ext cx="8657285" cy="3414580"/>
          </a:xfrm>
          <a:prstGeom prst="rect">
            <a:avLst/>
          </a:prstGeom>
        </p:spPr>
        <p:txBody>
          <a:bodyPr lIns="0" tIns="0" rIns="0" bIns="0" rtlCol="0" anchor="t">
            <a:spAutoFit/>
          </a:bodyPr>
          <a:lstStyle/>
          <a:p>
            <a:pPr algn="ctr">
              <a:lnSpc>
                <a:spcPts val="3419"/>
              </a:lnSpc>
              <a:spcBef>
                <a:spcPct val="0"/>
              </a:spcBef>
            </a:pPr>
            <a:r>
              <a:rPr lang="en-US" sz="2442">
                <a:solidFill>
                  <a:srgbClr val="FFFFFF"/>
                </a:solidFill>
                <a:latin typeface="Prata"/>
                <a:ea typeface="Prata"/>
                <a:cs typeface="Prata"/>
                <a:sym typeface="Prata"/>
              </a:rPr>
              <a:t>Ce projet étudie les mutations somatiques du cancer colorectal à l’aide d’outils bioinformatiques, en analysant des variations génétiques comme les SNPs et indels et en identifiant des gènes tels que TP53, KRAS et BRCA2. L’objectif est de découvrir des biomarqueurs pour améliorer le diagnostic et les traitements, illustrant le rôle clé de la bioinformatique dans la médecine de précision pour des thérapies personnalisées.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2156760" y="1803939"/>
            <a:ext cx="11325672" cy="7186870"/>
            <a:chOff x="0" y="0"/>
            <a:chExt cx="3545491" cy="2249843"/>
          </a:xfrm>
        </p:grpSpPr>
        <p:sp>
          <p:nvSpPr>
            <p:cNvPr id="8" name="Freeform 8"/>
            <p:cNvSpPr/>
            <p:nvPr/>
          </p:nvSpPr>
          <p:spPr>
            <a:xfrm>
              <a:off x="0" y="0"/>
              <a:ext cx="3545491" cy="2249843"/>
            </a:xfrm>
            <a:custGeom>
              <a:avLst/>
              <a:gdLst/>
              <a:ahLst/>
              <a:cxnLst/>
              <a:rect l="l" t="t" r="r" b="b"/>
              <a:pathLst>
                <a:path w="3545491" h="2249843">
                  <a:moveTo>
                    <a:pt x="10937" y="0"/>
                  </a:moveTo>
                  <a:lnTo>
                    <a:pt x="3534554" y="0"/>
                  </a:lnTo>
                  <a:cubicBezTo>
                    <a:pt x="3540594" y="0"/>
                    <a:pt x="3545491" y="4897"/>
                    <a:pt x="3545491" y="10937"/>
                  </a:cubicBezTo>
                  <a:lnTo>
                    <a:pt x="3545491" y="2238906"/>
                  </a:lnTo>
                  <a:cubicBezTo>
                    <a:pt x="3545491" y="2244946"/>
                    <a:pt x="3540594" y="2249843"/>
                    <a:pt x="3534554" y="2249843"/>
                  </a:cubicBezTo>
                  <a:lnTo>
                    <a:pt x="10937" y="2249843"/>
                  </a:lnTo>
                  <a:cubicBezTo>
                    <a:pt x="4897" y="2249843"/>
                    <a:pt x="0" y="2244946"/>
                    <a:pt x="0" y="2238906"/>
                  </a:cubicBezTo>
                  <a:lnTo>
                    <a:pt x="0" y="10937"/>
                  </a:lnTo>
                  <a:cubicBezTo>
                    <a:pt x="0" y="4897"/>
                    <a:pt x="4897" y="0"/>
                    <a:pt x="10937" y="0"/>
                  </a:cubicBezTo>
                  <a:close/>
                </a:path>
              </a:pathLst>
            </a:custGeom>
            <a:solidFill>
              <a:srgbClr val="48699F"/>
            </a:solidFill>
          </p:spPr>
        </p:sp>
        <p:sp>
          <p:nvSpPr>
            <p:cNvPr id="9" name="TextBox 9"/>
            <p:cNvSpPr txBox="1"/>
            <p:nvPr/>
          </p:nvSpPr>
          <p:spPr>
            <a:xfrm>
              <a:off x="0" y="-38100"/>
              <a:ext cx="3545491" cy="2287943"/>
            </a:xfrm>
            <a:prstGeom prst="rect">
              <a:avLst/>
            </a:prstGeom>
          </p:spPr>
          <p:txBody>
            <a:bodyPr lIns="0" tIns="0" rIns="0" bIns="0" rtlCol="0" anchor="ctr"/>
            <a:lstStyle/>
            <a:p>
              <a:pPr algn="ctr">
                <a:lnSpc>
                  <a:spcPts val="3111"/>
                </a:lnSpc>
              </a:pPr>
              <a:endParaRPr/>
            </a:p>
          </p:txBody>
        </p:sp>
      </p:grpSp>
      <p:sp>
        <p:nvSpPr>
          <p:cNvPr id="10" name="TextBox 10"/>
          <p:cNvSpPr txBox="1"/>
          <p:nvPr/>
        </p:nvSpPr>
        <p:spPr>
          <a:xfrm>
            <a:off x="712185" y="419417"/>
            <a:ext cx="11002403"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I.INTRODUCTION:</a:t>
            </a:r>
          </a:p>
        </p:txBody>
      </p:sp>
      <p:sp>
        <p:nvSpPr>
          <p:cNvPr id="11" name="Freeform 11"/>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2483325" y="2606367"/>
            <a:ext cx="10547284" cy="7011913"/>
          </a:xfrm>
          <a:prstGeom prst="rect">
            <a:avLst/>
          </a:prstGeom>
        </p:spPr>
        <p:txBody>
          <a:bodyPr lIns="0" tIns="0" rIns="0" bIns="0" rtlCol="0" anchor="t">
            <a:spAutoFit/>
          </a:bodyPr>
          <a:lstStyle/>
          <a:p>
            <a:pPr marL="505556" lvl="1" indent="-252778" algn="l">
              <a:lnSpc>
                <a:spcPts val="3395"/>
              </a:lnSpc>
              <a:buFont typeface="Arial"/>
              <a:buChar char="•"/>
            </a:pPr>
            <a:r>
              <a:rPr lang="en-US" sz="2341">
                <a:solidFill>
                  <a:srgbClr val="FFFFFF"/>
                </a:solidFill>
                <a:latin typeface="Prata"/>
                <a:ea typeface="Prata"/>
                <a:cs typeface="Prata"/>
                <a:sym typeface="Prata"/>
              </a:rPr>
              <a:t>Étudier les mutations somatiques du cancer du côlon à l’aide d’outils bioinformatiques.</a:t>
            </a:r>
          </a:p>
          <a:p>
            <a:pPr algn="l">
              <a:lnSpc>
                <a:spcPts val="3395"/>
              </a:lnSpc>
            </a:pPr>
            <a:endParaRPr lang="en-US" sz="2341">
              <a:solidFill>
                <a:srgbClr val="FFFFFF"/>
              </a:solidFill>
              <a:latin typeface="Prata"/>
              <a:ea typeface="Prata"/>
              <a:cs typeface="Prata"/>
              <a:sym typeface="Prata"/>
            </a:endParaRPr>
          </a:p>
          <a:p>
            <a:pPr marL="505556" lvl="1" indent="-252778" algn="l">
              <a:lnSpc>
                <a:spcPts val="3395"/>
              </a:lnSpc>
              <a:buFont typeface="Arial"/>
              <a:buChar char="•"/>
            </a:pPr>
            <a:r>
              <a:rPr lang="en-US" sz="2341">
                <a:solidFill>
                  <a:srgbClr val="FFFFFF"/>
                </a:solidFill>
                <a:latin typeface="Prata"/>
                <a:ea typeface="Prata"/>
                <a:cs typeface="Prata"/>
                <a:sym typeface="Prata"/>
              </a:rPr>
              <a:t>Analyser des variations génétiques clés (SNPs).</a:t>
            </a:r>
          </a:p>
          <a:p>
            <a:pPr algn="l">
              <a:lnSpc>
                <a:spcPts val="3395"/>
              </a:lnSpc>
            </a:pPr>
            <a:endParaRPr lang="en-US" sz="2341">
              <a:solidFill>
                <a:srgbClr val="FFFFFF"/>
              </a:solidFill>
              <a:latin typeface="Prata"/>
              <a:ea typeface="Prata"/>
              <a:cs typeface="Prata"/>
              <a:sym typeface="Prata"/>
            </a:endParaRPr>
          </a:p>
          <a:p>
            <a:pPr marL="505556" lvl="1" indent="-252778" algn="l">
              <a:lnSpc>
                <a:spcPts val="3395"/>
              </a:lnSpc>
              <a:buFont typeface="Arial"/>
              <a:buChar char="•"/>
            </a:pPr>
            <a:r>
              <a:rPr lang="en-US" sz="2341">
                <a:solidFill>
                  <a:srgbClr val="FFFFFF"/>
                </a:solidFill>
                <a:latin typeface="Prata"/>
                <a:ea typeface="Prata"/>
                <a:cs typeface="Prata"/>
                <a:sym typeface="Prata"/>
              </a:rPr>
              <a:t>Identifier des gènes spécifiques, tels que TP53, KRAS et BRCA2.</a:t>
            </a:r>
          </a:p>
          <a:p>
            <a:pPr algn="l">
              <a:lnSpc>
                <a:spcPts val="3395"/>
              </a:lnSpc>
            </a:pPr>
            <a:endParaRPr lang="en-US" sz="2341">
              <a:solidFill>
                <a:srgbClr val="FFFFFF"/>
              </a:solidFill>
              <a:latin typeface="Prata"/>
              <a:ea typeface="Prata"/>
              <a:cs typeface="Prata"/>
              <a:sym typeface="Prata"/>
            </a:endParaRPr>
          </a:p>
          <a:p>
            <a:pPr marL="505556" lvl="1" indent="-252778" algn="l">
              <a:lnSpc>
                <a:spcPts val="3395"/>
              </a:lnSpc>
              <a:buFont typeface="Arial"/>
              <a:buChar char="•"/>
            </a:pPr>
            <a:r>
              <a:rPr lang="en-US" sz="2341">
                <a:solidFill>
                  <a:srgbClr val="FFFFFF"/>
                </a:solidFill>
                <a:latin typeface="Prata"/>
                <a:ea typeface="Prata"/>
                <a:cs typeface="Prata"/>
                <a:sym typeface="Prata"/>
              </a:rPr>
              <a:t>Découvrir des biomarqueurs pour améliorer le diagnostic et les traitements du cancer colorectal.</a:t>
            </a:r>
          </a:p>
          <a:p>
            <a:pPr algn="l">
              <a:lnSpc>
                <a:spcPts val="3395"/>
              </a:lnSpc>
            </a:pPr>
            <a:endParaRPr lang="en-US" sz="2341">
              <a:solidFill>
                <a:srgbClr val="FFFFFF"/>
              </a:solidFill>
              <a:latin typeface="Prata"/>
              <a:ea typeface="Prata"/>
              <a:cs typeface="Prata"/>
              <a:sym typeface="Prata"/>
            </a:endParaRPr>
          </a:p>
          <a:p>
            <a:pPr marL="505556" lvl="1" indent="-252778" algn="l">
              <a:lnSpc>
                <a:spcPts val="3395"/>
              </a:lnSpc>
              <a:buFont typeface="Arial"/>
              <a:buChar char="•"/>
            </a:pPr>
            <a:r>
              <a:rPr lang="en-US" sz="2341">
                <a:solidFill>
                  <a:srgbClr val="FFFFFF"/>
                </a:solidFill>
                <a:latin typeface="Prata"/>
                <a:ea typeface="Prata"/>
                <a:cs typeface="Prata"/>
                <a:sym typeface="Prata"/>
              </a:rPr>
              <a:t>Illustrer le rôle de la bioinformatique dans la médecine de précision.</a:t>
            </a:r>
          </a:p>
          <a:p>
            <a:pPr algn="l">
              <a:lnSpc>
                <a:spcPts val="3395"/>
              </a:lnSpc>
            </a:pPr>
            <a:endParaRPr lang="en-US" sz="2341">
              <a:solidFill>
                <a:srgbClr val="FFFFFF"/>
              </a:solidFill>
              <a:latin typeface="Prata"/>
              <a:ea typeface="Prata"/>
              <a:cs typeface="Prata"/>
              <a:sym typeface="Prata"/>
            </a:endParaRPr>
          </a:p>
          <a:p>
            <a:pPr marL="505556" lvl="1" indent="-252778" algn="l">
              <a:lnSpc>
                <a:spcPts val="3395"/>
              </a:lnSpc>
              <a:buFont typeface="Arial"/>
              <a:buChar char="•"/>
            </a:pPr>
            <a:r>
              <a:rPr lang="en-US" sz="2341">
                <a:solidFill>
                  <a:srgbClr val="FFFFFF"/>
                </a:solidFill>
                <a:latin typeface="Prata"/>
                <a:ea typeface="Prata"/>
                <a:cs typeface="Prata"/>
                <a:sym typeface="Prata"/>
              </a:rPr>
              <a:t>Promouvoir des thérapies personnalisées basées sur l'analyse des données génomiques.</a:t>
            </a:r>
          </a:p>
          <a:p>
            <a:pPr algn="l">
              <a:lnSpc>
                <a:spcPts val="4030"/>
              </a:lnSpc>
            </a:pPr>
            <a:endParaRPr lang="en-US" sz="2341">
              <a:solidFill>
                <a:srgbClr val="FFFFFF"/>
              </a:solidFill>
              <a:latin typeface="Prata"/>
              <a:ea typeface="Prata"/>
              <a:cs typeface="Prata"/>
              <a:sym typeface="Prata"/>
            </a:endParaRPr>
          </a:p>
          <a:p>
            <a:pPr algn="ctr">
              <a:lnSpc>
                <a:spcPts val="4088"/>
              </a:lnSpc>
              <a:spcBef>
                <a:spcPct val="0"/>
              </a:spcBef>
            </a:pPr>
            <a:endParaRPr lang="en-US" sz="2341">
              <a:solidFill>
                <a:srgbClr val="FFFFFF"/>
              </a:solidFill>
              <a:latin typeface="Prata"/>
              <a:ea typeface="Prata"/>
              <a:cs typeface="Prata"/>
              <a:sym typeface="Prata"/>
            </a:endParaRPr>
          </a:p>
        </p:txBody>
      </p:sp>
      <p:sp>
        <p:nvSpPr>
          <p:cNvPr id="13" name="TextBox 13"/>
          <p:cNvSpPr txBox="1"/>
          <p:nvPr/>
        </p:nvSpPr>
        <p:spPr>
          <a:xfrm>
            <a:off x="2483325" y="1910066"/>
            <a:ext cx="1824930" cy="513778"/>
          </a:xfrm>
          <a:prstGeom prst="rect">
            <a:avLst/>
          </a:prstGeom>
        </p:spPr>
        <p:txBody>
          <a:bodyPr lIns="0" tIns="0" rIns="0" bIns="0" rtlCol="0" anchor="t">
            <a:spAutoFit/>
          </a:bodyPr>
          <a:lstStyle/>
          <a:p>
            <a:pPr algn="ctr">
              <a:lnSpc>
                <a:spcPts val="4231"/>
              </a:lnSpc>
              <a:spcBef>
                <a:spcPct val="0"/>
              </a:spcBef>
            </a:pPr>
            <a:r>
              <a:rPr lang="en-US" sz="3022" u="sng">
                <a:solidFill>
                  <a:srgbClr val="FFFFFF"/>
                </a:solidFill>
                <a:latin typeface="Prata"/>
                <a:ea typeface="Prata"/>
                <a:cs typeface="Prata"/>
                <a:sym typeface="Prata"/>
              </a:rPr>
              <a:t>L’objectif: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717368" y="6663543"/>
            <a:ext cx="2439758" cy="1116428"/>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604266" y="904875"/>
            <a:ext cx="11002403" cy="1094740"/>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II. DONNÉES DU PROJET:</a:t>
            </a:r>
          </a:p>
        </p:txBody>
      </p:sp>
      <p:grpSp>
        <p:nvGrpSpPr>
          <p:cNvPr id="6" name="Group 6"/>
          <p:cNvGrpSpPr/>
          <p:nvPr/>
        </p:nvGrpSpPr>
        <p:grpSpPr>
          <a:xfrm>
            <a:off x="1028700" y="2480013"/>
            <a:ext cx="14071396" cy="6801023"/>
            <a:chOff x="0" y="0"/>
            <a:chExt cx="4405037" cy="2129054"/>
          </a:xfrm>
        </p:grpSpPr>
        <p:sp>
          <p:nvSpPr>
            <p:cNvPr id="7" name="Freeform 7"/>
            <p:cNvSpPr/>
            <p:nvPr/>
          </p:nvSpPr>
          <p:spPr>
            <a:xfrm>
              <a:off x="0" y="0"/>
              <a:ext cx="4405037" cy="2129054"/>
            </a:xfrm>
            <a:custGeom>
              <a:avLst/>
              <a:gdLst/>
              <a:ahLst/>
              <a:cxnLst/>
              <a:rect l="l" t="t" r="r" b="b"/>
              <a:pathLst>
                <a:path w="4405037" h="2129054">
                  <a:moveTo>
                    <a:pt x="8803" y="0"/>
                  </a:moveTo>
                  <a:lnTo>
                    <a:pt x="4396234" y="0"/>
                  </a:lnTo>
                  <a:cubicBezTo>
                    <a:pt x="4398569" y="0"/>
                    <a:pt x="4400808" y="927"/>
                    <a:pt x="4402459" y="2578"/>
                  </a:cubicBezTo>
                  <a:cubicBezTo>
                    <a:pt x="4404110" y="4229"/>
                    <a:pt x="4405037" y="6468"/>
                    <a:pt x="4405037" y="8803"/>
                  </a:cubicBezTo>
                  <a:lnTo>
                    <a:pt x="4405037" y="2120251"/>
                  </a:lnTo>
                  <a:cubicBezTo>
                    <a:pt x="4405037" y="2122586"/>
                    <a:pt x="4404110" y="2124825"/>
                    <a:pt x="4402459" y="2126476"/>
                  </a:cubicBezTo>
                  <a:cubicBezTo>
                    <a:pt x="4400808" y="2128126"/>
                    <a:pt x="4398569" y="2129054"/>
                    <a:pt x="4396234" y="2129054"/>
                  </a:cubicBezTo>
                  <a:lnTo>
                    <a:pt x="8803" y="2129054"/>
                  </a:lnTo>
                  <a:cubicBezTo>
                    <a:pt x="3941" y="2129054"/>
                    <a:pt x="0" y="2125113"/>
                    <a:pt x="0" y="2120251"/>
                  </a:cubicBezTo>
                  <a:lnTo>
                    <a:pt x="0" y="8803"/>
                  </a:lnTo>
                  <a:cubicBezTo>
                    <a:pt x="0" y="6468"/>
                    <a:pt x="927" y="4229"/>
                    <a:pt x="2578" y="2578"/>
                  </a:cubicBezTo>
                  <a:cubicBezTo>
                    <a:pt x="4229" y="927"/>
                    <a:pt x="6468" y="0"/>
                    <a:pt x="8803" y="0"/>
                  </a:cubicBezTo>
                  <a:close/>
                </a:path>
              </a:pathLst>
            </a:custGeom>
            <a:solidFill>
              <a:srgbClr val="48699F"/>
            </a:solidFill>
          </p:spPr>
        </p:sp>
        <p:sp>
          <p:nvSpPr>
            <p:cNvPr id="8" name="TextBox 8"/>
            <p:cNvSpPr txBox="1"/>
            <p:nvPr/>
          </p:nvSpPr>
          <p:spPr>
            <a:xfrm>
              <a:off x="0" y="-38100"/>
              <a:ext cx="4405037" cy="2167154"/>
            </a:xfrm>
            <a:prstGeom prst="rect">
              <a:avLst/>
            </a:prstGeom>
          </p:spPr>
          <p:txBody>
            <a:bodyPr lIns="0" tIns="0" rIns="0" bIns="0" rtlCol="0" anchor="ctr"/>
            <a:lstStyle/>
            <a:p>
              <a:pPr algn="ctr">
                <a:lnSpc>
                  <a:spcPts val="3111"/>
                </a:lnSpc>
              </a:pPr>
              <a:endParaRPr/>
            </a:p>
          </p:txBody>
        </p:sp>
      </p:grpSp>
      <p:sp>
        <p:nvSpPr>
          <p:cNvPr id="9" name="TextBox 9"/>
          <p:cNvSpPr txBox="1"/>
          <p:nvPr/>
        </p:nvSpPr>
        <p:spPr>
          <a:xfrm>
            <a:off x="1809087" y="3007872"/>
            <a:ext cx="11635469" cy="6273165"/>
          </a:xfrm>
          <a:prstGeom prst="rect">
            <a:avLst/>
          </a:prstGeom>
        </p:spPr>
        <p:txBody>
          <a:bodyPr lIns="0" tIns="0" rIns="0" bIns="0" rtlCol="0" anchor="t">
            <a:spAutoFit/>
          </a:bodyPr>
          <a:lstStyle/>
          <a:p>
            <a:pPr algn="l">
              <a:lnSpc>
                <a:spcPts val="3360"/>
              </a:lnSpc>
            </a:pPr>
            <a:r>
              <a:rPr lang="en-US" sz="2400">
                <a:solidFill>
                  <a:srgbClr val="FFFFFF"/>
                </a:solidFill>
                <a:latin typeface="Prata"/>
                <a:ea typeface="Prata"/>
                <a:cs typeface="Prata"/>
                <a:sym typeface="Prata"/>
              </a:rPr>
              <a:t>Source des Données</a:t>
            </a:r>
          </a:p>
          <a:p>
            <a:pPr marL="518163" lvl="1" indent="-259082" algn="l">
              <a:lnSpc>
                <a:spcPts val="3360"/>
              </a:lnSpc>
              <a:buFont typeface="Arial"/>
              <a:buChar char="•"/>
            </a:pPr>
            <a:r>
              <a:rPr lang="en-US" sz="2400">
                <a:solidFill>
                  <a:srgbClr val="FFFFFF"/>
                </a:solidFill>
                <a:latin typeface="Prata"/>
                <a:ea typeface="Prata"/>
                <a:cs typeface="Prata"/>
                <a:sym typeface="Prata"/>
              </a:rPr>
              <a:t>Origine : 8 séquençages tumoraux de patients atteints de cancer colorectal.</a:t>
            </a:r>
          </a:p>
          <a:p>
            <a:pPr marL="518163" lvl="1" indent="-259082" algn="l">
              <a:lnSpc>
                <a:spcPts val="3360"/>
              </a:lnSpc>
              <a:buFont typeface="Arial"/>
              <a:buChar char="•"/>
            </a:pPr>
            <a:r>
              <a:rPr lang="en-US" sz="2400">
                <a:solidFill>
                  <a:srgbClr val="FFFFFF"/>
                </a:solidFill>
                <a:latin typeface="Prata"/>
                <a:ea typeface="Prata"/>
                <a:cs typeface="Prata"/>
                <a:sym typeface="Prata"/>
              </a:rPr>
              <a:t>Provenance : NCBI SRA (Sequence Read Archive).</a:t>
            </a:r>
          </a:p>
          <a:p>
            <a:pPr marL="518163" lvl="1" indent="-259082" algn="l">
              <a:lnSpc>
                <a:spcPts val="3360"/>
              </a:lnSpc>
              <a:buFont typeface="Arial"/>
              <a:buChar char="•"/>
            </a:pPr>
            <a:r>
              <a:rPr lang="en-US" sz="2400">
                <a:solidFill>
                  <a:srgbClr val="FFFFFF"/>
                </a:solidFill>
                <a:latin typeface="Prata"/>
                <a:ea typeface="Prata"/>
                <a:cs typeface="Prata"/>
                <a:sym typeface="Prata"/>
              </a:rPr>
              <a:t>Format : Fichiers FASTQ.</a:t>
            </a:r>
          </a:p>
          <a:p>
            <a:pPr marL="518163" lvl="1" indent="-259082" algn="l">
              <a:lnSpc>
                <a:spcPts val="3360"/>
              </a:lnSpc>
              <a:buFont typeface="Arial"/>
              <a:buChar char="•"/>
            </a:pPr>
            <a:r>
              <a:rPr lang="en-US" sz="2400">
                <a:solidFill>
                  <a:srgbClr val="FFFFFF"/>
                </a:solidFill>
                <a:latin typeface="Prata"/>
                <a:ea typeface="Prata"/>
                <a:cs typeface="Prata"/>
                <a:sym typeface="Prata"/>
              </a:rPr>
              <a:t>Remarque : Pas de données normales correspondantes incluses.</a:t>
            </a:r>
          </a:p>
          <a:p>
            <a:pPr algn="l">
              <a:lnSpc>
                <a:spcPts val="3360"/>
              </a:lnSpc>
            </a:pPr>
            <a:r>
              <a:rPr lang="en-US" sz="2400">
                <a:solidFill>
                  <a:srgbClr val="FFFFFF"/>
                </a:solidFill>
                <a:latin typeface="Prata"/>
                <a:ea typeface="Prata"/>
                <a:cs typeface="Prata"/>
                <a:sym typeface="Prata"/>
              </a:rPr>
              <a:t>Caractéristiques Générales des Données</a:t>
            </a:r>
          </a:p>
          <a:p>
            <a:pPr marL="518163" lvl="1" indent="-259082" algn="l">
              <a:lnSpc>
                <a:spcPts val="3360"/>
              </a:lnSpc>
              <a:buFont typeface="Arial"/>
              <a:buChar char="•"/>
            </a:pPr>
            <a:r>
              <a:rPr lang="en-US" sz="2400">
                <a:solidFill>
                  <a:srgbClr val="FFFFFF"/>
                </a:solidFill>
                <a:latin typeface="Prata"/>
                <a:ea typeface="Prata"/>
                <a:cs typeface="Prata"/>
                <a:sym typeface="Prata"/>
              </a:rPr>
              <a:t>Organisme : Homo sapiens.</a:t>
            </a:r>
          </a:p>
          <a:p>
            <a:pPr marL="518163" lvl="1" indent="-259082" algn="l">
              <a:lnSpc>
                <a:spcPts val="3360"/>
              </a:lnSpc>
              <a:buFont typeface="Arial"/>
              <a:buChar char="•"/>
            </a:pPr>
            <a:r>
              <a:rPr lang="en-US" sz="2400">
                <a:solidFill>
                  <a:srgbClr val="FFFFFF"/>
                </a:solidFill>
                <a:latin typeface="Prata"/>
                <a:ea typeface="Prata"/>
                <a:cs typeface="Prata"/>
                <a:sym typeface="Prata"/>
              </a:rPr>
              <a:t>Plateforme : Illumina MiSeq.</a:t>
            </a:r>
          </a:p>
          <a:p>
            <a:pPr marL="518163" lvl="1" indent="-259082" algn="l">
              <a:lnSpc>
                <a:spcPts val="3360"/>
              </a:lnSpc>
              <a:buFont typeface="Arial"/>
              <a:buChar char="•"/>
            </a:pPr>
            <a:r>
              <a:rPr lang="en-US" sz="2400">
                <a:solidFill>
                  <a:srgbClr val="FFFFFF"/>
                </a:solidFill>
                <a:latin typeface="Prata"/>
                <a:ea typeface="Prata"/>
                <a:cs typeface="Prata"/>
                <a:sym typeface="Prata"/>
              </a:rPr>
              <a:t>Stratégie : Séquençage génomique ciblé.</a:t>
            </a:r>
          </a:p>
          <a:p>
            <a:pPr marL="518163" lvl="1" indent="-259082" algn="l">
              <a:lnSpc>
                <a:spcPts val="3360"/>
              </a:lnSpc>
              <a:buFont typeface="Arial"/>
              <a:buChar char="•"/>
            </a:pPr>
            <a:r>
              <a:rPr lang="en-US" sz="2400">
                <a:solidFill>
                  <a:srgbClr val="FFFFFF"/>
                </a:solidFill>
                <a:latin typeface="Prata"/>
                <a:ea typeface="Prata"/>
                <a:cs typeface="Prata"/>
                <a:sym typeface="Prata"/>
              </a:rPr>
              <a:t>Protocoles :</a:t>
            </a:r>
          </a:p>
          <a:p>
            <a:pPr marL="1036326" lvl="2" indent="-345442" algn="l">
              <a:lnSpc>
                <a:spcPts val="3360"/>
              </a:lnSpc>
              <a:buFont typeface="Arial"/>
              <a:buChar char="⚬"/>
            </a:pPr>
            <a:r>
              <a:rPr lang="en-US" sz="2400">
                <a:solidFill>
                  <a:srgbClr val="FFFFFF"/>
                </a:solidFill>
                <a:latin typeface="Prata"/>
                <a:ea typeface="Prata"/>
                <a:cs typeface="Prata"/>
                <a:sym typeface="Prata"/>
              </a:rPr>
              <a:t>Extraction de l’ADN : Kit QIAmp DNA FFPE.</a:t>
            </a:r>
          </a:p>
          <a:p>
            <a:pPr marL="1036326" lvl="2" indent="-345442" algn="l">
              <a:lnSpc>
                <a:spcPts val="3360"/>
              </a:lnSpc>
              <a:buFont typeface="Arial"/>
              <a:buChar char="⚬"/>
            </a:pPr>
            <a:r>
              <a:rPr lang="en-US" sz="2400">
                <a:solidFill>
                  <a:srgbClr val="FFFFFF"/>
                </a:solidFill>
                <a:latin typeface="Prata"/>
                <a:ea typeface="Prata"/>
                <a:cs typeface="Prata"/>
                <a:sym typeface="Prata"/>
              </a:rPr>
              <a:t>Préparation des bibliothèques : SMARTer ThruPLEX DNA-seq Library Prep.</a:t>
            </a:r>
          </a:p>
          <a:p>
            <a:pPr marL="1036326" lvl="2" indent="-345442" algn="l">
              <a:lnSpc>
                <a:spcPts val="3360"/>
              </a:lnSpc>
              <a:spcBef>
                <a:spcPct val="0"/>
              </a:spcBef>
              <a:buFont typeface="Arial"/>
              <a:buChar char="⚬"/>
            </a:pPr>
            <a:r>
              <a:rPr lang="en-US" sz="2400">
                <a:solidFill>
                  <a:srgbClr val="FFFFFF"/>
                </a:solidFill>
                <a:latin typeface="Prata"/>
                <a:ea typeface="Prata"/>
                <a:cs typeface="Prata"/>
                <a:sym typeface="Prata"/>
              </a:rPr>
              <a:t>Lecture : Appariée (2x130 pb).</a:t>
            </a:r>
          </a:p>
          <a:p>
            <a:pPr algn="l">
              <a:lnSpc>
                <a:spcPts val="3360"/>
              </a:lnSpc>
              <a:spcBef>
                <a:spcPct val="0"/>
              </a:spcBef>
            </a:pPr>
            <a:endParaRPr lang="en-US" sz="2400">
              <a:solidFill>
                <a:srgbClr val="FFFFFF"/>
              </a:solidFill>
              <a:latin typeface="Prata"/>
              <a:ea typeface="Prata"/>
              <a:cs typeface="Prata"/>
              <a:sym typeface="Prat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92117"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5">
              <a:alphaModFix amt="67000"/>
            </a:blip>
            <a:stretch>
              <a:fillRect t="-56610"/>
            </a:stretch>
          </a:blipFill>
        </p:spPr>
      </p:sp>
      <p:sp>
        <p:nvSpPr>
          <p:cNvPr id="5" name="Freeform 5"/>
          <p:cNvSpPr/>
          <p:nvPr/>
        </p:nvSpPr>
        <p:spPr>
          <a:xfrm>
            <a:off x="5247745"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5">
              <a:alphaModFix amt="67000"/>
            </a:blip>
            <a:stretch>
              <a:fillRect t="-56610"/>
            </a:stretch>
          </a:blipFill>
        </p:spPr>
      </p:sp>
      <p:sp>
        <p:nvSpPr>
          <p:cNvPr id="6" name="Freeform 6"/>
          <p:cNvSpPr/>
          <p:nvPr/>
        </p:nvSpPr>
        <p:spPr>
          <a:xfrm>
            <a:off x="9405832"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5">
              <a:alphaModFix amt="67000"/>
            </a:blip>
            <a:stretch>
              <a:fillRect t="-56610"/>
            </a:stretch>
          </a:blipFill>
        </p:spPr>
      </p:sp>
      <p:sp>
        <p:nvSpPr>
          <p:cNvPr id="7" name="Freeform 7"/>
          <p:cNvSpPr/>
          <p:nvPr/>
        </p:nvSpPr>
        <p:spPr>
          <a:xfrm>
            <a:off x="13567718" y="8735378"/>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5">
              <a:alphaModFix amt="67000"/>
            </a:blip>
            <a:stretch>
              <a:fillRect t="-56610"/>
            </a:stretch>
          </a:blipFill>
        </p:spPr>
      </p:sp>
      <p:grpSp>
        <p:nvGrpSpPr>
          <p:cNvPr id="8" name="Group 8"/>
          <p:cNvGrpSpPr/>
          <p:nvPr/>
        </p:nvGrpSpPr>
        <p:grpSpPr>
          <a:xfrm>
            <a:off x="1028700" y="3255086"/>
            <a:ext cx="3701428" cy="5679080"/>
            <a:chOff x="0" y="0"/>
            <a:chExt cx="1438367" cy="2206879"/>
          </a:xfrm>
        </p:grpSpPr>
        <p:sp>
          <p:nvSpPr>
            <p:cNvPr id="9" name="Freeform 9"/>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48699F"/>
              </a:solidFill>
              <a:prstDash val="solid"/>
              <a:round/>
            </a:ln>
          </p:spPr>
        </p:sp>
        <p:sp>
          <p:nvSpPr>
            <p:cNvPr id="10" name="TextBox 10"/>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1" name="Group 11"/>
          <p:cNvGrpSpPr>
            <a:grpSpLocks noChangeAspect="1"/>
          </p:cNvGrpSpPr>
          <p:nvPr/>
        </p:nvGrpSpPr>
        <p:grpSpPr>
          <a:xfrm>
            <a:off x="1289263" y="3511778"/>
            <a:ext cx="3121063" cy="3121063"/>
            <a:chOff x="0" y="0"/>
            <a:chExt cx="6350000" cy="6350000"/>
          </a:xfrm>
        </p:grpSpPr>
        <p:sp>
          <p:nvSpPr>
            <p:cNvPr id="12" name="Freeform 1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31405" r="-31405"/>
              </a:stretch>
            </a:blipFill>
          </p:spPr>
        </p:sp>
      </p:grpSp>
      <p:grpSp>
        <p:nvGrpSpPr>
          <p:cNvPr id="13" name="Group 13"/>
          <p:cNvGrpSpPr/>
          <p:nvPr/>
        </p:nvGrpSpPr>
        <p:grpSpPr>
          <a:xfrm>
            <a:off x="5184328" y="3255086"/>
            <a:ext cx="3701428" cy="5679080"/>
            <a:chOff x="0" y="0"/>
            <a:chExt cx="1438367" cy="2206879"/>
          </a:xfrm>
        </p:grpSpPr>
        <p:sp>
          <p:nvSpPr>
            <p:cNvPr id="14" name="Freeform 14"/>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48699F"/>
              </a:solidFill>
              <a:prstDash val="solid"/>
              <a:round/>
            </a:ln>
          </p:spPr>
        </p:sp>
        <p:sp>
          <p:nvSpPr>
            <p:cNvPr id="15" name="TextBox 15"/>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6" name="Group 16"/>
          <p:cNvGrpSpPr>
            <a:grpSpLocks noChangeAspect="1"/>
          </p:cNvGrpSpPr>
          <p:nvPr/>
        </p:nvGrpSpPr>
        <p:grpSpPr>
          <a:xfrm>
            <a:off x="5444891" y="3511778"/>
            <a:ext cx="3121063" cy="3121063"/>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0021" r="-31121"/>
              </a:stretch>
            </a:blipFill>
          </p:spPr>
        </p:sp>
      </p:grpSp>
      <p:grpSp>
        <p:nvGrpSpPr>
          <p:cNvPr id="18" name="Group 18"/>
          <p:cNvGrpSpPr/>
          <p:nvPr/>
        </p:nvGrpSpPr>
        <p:grpSpPr>
          <a:xfrm>
            <a:off x="9342416" y="3255086"/>
            <a:ext cx="3701428" cy="5679080"/>
            <a:chOff x="0" y="0"/>
            <a:chExt cx="1438367" cy="2206879"/>
          </a:xfrm>
        </p:grpSpPr>
        <p:sp>
          <p:nvSpPr>
            <p:cNvPr id="19" name="Freeform 19"/>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48699F"/>
              </a:solidFill>
              <a:prstDash val="solid"/>
              <a:round/>
            </a:ln>
          </p:spPr>
        </p:sp>
        <p:sp>
          <p:nvSpPr>
            <p:cNvPr id="20" name="TextBox 20"/>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1" name="Group 21"/>
          <p:cNvGrpSpPr>
            <a:grpSpLocks noChangeAspect="1"/>
          </p:cNvGrpSpPr>
          <p:nvPr/>
        </p:nvGrpSpPr>
        <p:grpSpPr>
          <a:xfrm>
            <a:off x="9602978" y="3511778"/>
            <a:ext cx="3121063" cy="3121063"/>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13247" r="-13247"/>
              </a:stretch>
            </a:blipFill>
          </p:spPr>
        </p:sp>
      </p:grpSp>
      <p:grpSp>
        <p:nvGrpSpPr>
          <p:cNvPr id="23" name="Group 23"/>
          <p:cNvGrpSpPr/>
          <p:nvPr/>
        </p:nvGrpSpPr>
        <p:grpSpPr>
          <a:xfrm>
            <a:off x="5715028" y="6425770"/>
            <a:ext cx="2550458" cy="414142"/>
            <a:chOff x="0" y="0"/>
            <a:chExt cx="1937268" cy="314573"/>
          </a:xfrm>
        </p:grpSpPr>
        <p:sp>
          <p:nvSpPr>
            <p:cNvPr id="24" name="Freeform 24"/>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010F1F"/>
            </a:solidFill>
            <a:ln cap="rnd">
              <a:noFill/>
              <a:prstDash val="solid"/>
              <a:round/>
            </a:ln>
          </p:spPr>
        </p:sp>
        <p:sp>
          <p:nvSpPr>
            <p:cNvPr id="25" name="TextBox 25"/>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Python</a:t>
              </a:r>
            </a:p>
          </p:txBody>
        </p:sp>
      </p:grpSp>
      <p:grpSp>
        <p:nvGrpSpPr>
          <p:cNvPr id="26" name="Group 26"/>
          <p:cNvGrpSpPr/>
          <p:nvPr/>
        </p:nvGrpSpPr>
        <p:grpSpPr>
          <a:xfrm>
            <a:off x="13501043" y="3255086"/>
            <a:ext cx="3701428" cy="5679080"/>
            <a:chOff x="0" y="0"/>
            <a:chExt cx="1438367" cy="2206879"/>
          </a:xfrm>
        </p:grpSpPr>
        <p:sp>
          <p:nvSpPr>
            <p:cNvPr id="27" name="Freeform 27"/>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48699F"/>
              </a:solidFill>
              <a:prstDash val="solid"/>
              <a:round/>
            </a:ln>
          </p:spPr>
        </p:sp>
        <p:sp>
          <p:nvSpPr>
            <p:cNvPr id="28" name="TextBox 28"/>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9" name="Group 29"/>
          <p:cNvGrpSpPr>
            <a:grpSpLocks noChangeAspect="1"/>
          </p:cNvGrpSpPr>
          <p:nvPr/>
        </p:nvGrpSpPr>
        <p:grpSpPr>
          <a:xfrm>
            <a:off x="13761606" y="3511778"/>
            <a:ext cx="3121063" cy="3121063"/>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15638" r="-15638"/>
              </a:stretch>
            </a:blipFill>
          </p:spPr>
        </p:sp>
      </p:grpSp>
      <p:grpSp>
        <p:nvGrpSpPr>
          <p:cNvPr id="31" name="Group 31"/>
          <p:cNvGrpSpPr/>
          <p:nvPr/>
        </p:nvGrpSpPr>
        <p:grpSpPr>
          <a:xfrm>
            <a:off x="1393590" y="6425770"/>
            <a:ext cx="2912408" cy="414142"/>
            <a:chOff x="0" y="0"/>
            <a:chExt cx="2212197" cy="314573"/>
          </a:xfrm>
        </p:grpSpPr>
        <p:sp>
          <p:nvSpPr>
            <p:cNvPr id="32" name="Freeform 32"/>
            <p:cNvSpPr/>
            <p:nvPr/>
          </p:nvSpPr>
          <p:spPr>
            <a:xfrm>
              <a:off x="0" y="0"/>
              <a:ext cx="2212197" cy="314573"/>
            </a:xfrm>
            <a:custGeom>
              <a:avLst/>
              <a:gdLst/>
              <a:ahLst/>
              <a:cxnLst/>
              <a:rect l="l" t="t" r="r" b="b"/>
              <a:pathLst>
                <a:path w="2212197" h="314573">
                  <a:moveTo>
                    <a:pt x="108988" y="0"/>
                  </a:moveTo>
                  <a:lnTo>
                    <a:pt x="2103208" y="0"/>
                  </a:lnTo>
                  <a:cubicBezTo>
                    <a:pt x="2163401" y="0"/>
                    <a:pt x="2212197" y="48796"/>
                    <a:pt x="2212197" y="108988"/>
                  </a:cubicBezTo>
                  <a:lnTo>
                    <a:pt x="2212197" y="205584"/>
                  </a:lnTo>
                  <a:cubicBezTo>
                    <a:pt x="2212197" y="234490"/>
                    <a:pt x="2200714" y="262212"/>
                    <a:pt x="2180275" y="282651"/>
                  </a:cubicBezTo>
                  <a:cubicBezTo>
                    <a:pt x="2159835" y="303090"/>
                    <a:pt x="2132114" y="314573"/>
                    <a:pt x="2103208" y="314573"/>
                  </a:cubicBezTo>
                  <a:lnTo>
                    <a:pt x="108988" y="314573"/>
                  </a:lnTo>
                  <a:cubicBezTo>
                    <a:pt x="80083" y="314573"/>
                    <a:pt x="52361" y="303090"/>
                    <a:pt x="31922" y="282651"/>
                  </a:cubicBezTo>
                  <a:cubicBezTo>
                    <a:pt x="11483" y="262212"/>
                    <a:pt x="0" y="234490"/>
                    <a:pt x="0" y="205584"/>
                  </a:cubicBezTo>
                  <a:lnTo>
                    <a:pt x="0" y="108988"/>
                  </a:lnTo>
                  <a:cubicBezTo>
                    <a:pt x="0" y="80083"/>
                    <a:pt x="11483" y="52361"/>
                    <a:pt x="31922" y="31922"/>
                  </a:cubicBezTo>
                  <a:cubicBezTo>
                    <a:pt x="52361" y="11483"/>
                    <a:pt x="80083" y="0"/>
                    <a:pt x="108988" y="0"/>
                  </a:cubicBezTo>
                  <a:close/>
                </a:path>
              </a:pathLst>
            </a:custGeom>
            <a:solidFill>
              <a:srgbClr val="010F1F"/>
            </a:solidFill>
            <a:ln cap="rnd">
              <a:noFill/>
              <a:prstDash val="solid"/>
              <a:round/>
            </a:ln>
          </p:spPr>
        </p:sp>
        <p:sp>
          <p:nvSpPr>
            <p:cNvPr id="33" name="TextBox 33"/>
            <p:cNvSpPr txBox="1"/>
            <p:nvPr/>
          </p:nvSpPr>
          <p:spPr>
            <a:xfrm>
              <a:off x="0" y="-28575"/>
              <a:ext cx="2212197" cy="343148"/>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Google Colab</a:t>
              </a:r>
            </a:p>
          </p:txBody>
        </p:sp>
      </p:grpSp>
      <p:grpSp>
        <p:nvGrpSpPr>
          <p:cNvPr id="34" name="Group 34"/>
          <p:cNvGrpSpPr/>
          <p:nvPr/>
        </p:nvGrpSpPr>
        <p:grpSpPr>
          <a:xfrm>
            <a:off x="14031742" y="6425770"/>
            <a:ext cx="2550458" cy="414142"/>
            <a:chOff x="0" y="0"/>
            <a:chExt cx="1937268" cy="314573"/>
          </a:xfrm>
        </p:grpSpPr>
        <p:sp>
          <p:nvSpPr>
            <p:cNvPr id="35" name="Freeform 35"/>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010F1F"/>
            </a:solidFill>
            <a:ln cap="rnd">
              <a:noFill/>
              <a:prstDash val="solid"/>
              <a:round/>
            </a:ln>
          </p:spPr>
        </p:sp>
        <p:sp>
          <p:nvSpPr>
            <p:cNvPr id="36" name="TextBox 36"/>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LaTeX</a:t>
              </a:r>
            </a:p>
          </p:txBody>
        </p:sp>
      </p:grpSp>
      <p:grpSp>
        <p:nvGrpSpPr>
          <p:cNvPr id="37" name="Group 37"/>
          <p:cNvGrpSpPr/>
          <p:nvPr/>
        </p:nvGrpSpPr>
        <p:grpSpPr>
          <a:xfrm>
            <a:off x="9923981" y="6425770"/>
            <a:ext cx="2550458" cy="414142"/>
            <a:chOff x="0" y="0"/>
            <a:chExt cx="1937268" cy="314573"/>
          </a:xfrm>
        </p:grpSpPr>
        <p:sp>
          <p:nvSpPr>
            <p:cNvPr id="38" name="Freeform 38"/>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010F1F"/>
            </a:solidFill>
            <a:ln cap="rnd">
              <a:noFill/>
              <a:prstDash val="solid"/>
              <a:round/>
            </a:ln>
          </p:spPr>
        </p:sp>
        <p:sp>
          <p:nvSpPr>
            <p:cNvPr id="39" name="TextBox 39"/>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NCBI (SRA)</a:t>
              </a:r>
            </a:p>
          </p:txBody>
        </p:sp>
      </p:grpSp>
      <p:sp>
        <p:nvSpPr>
          <p:cNvPr id="40" name="TextBox 40"/>
          <p:cNvSpPr txBox="1"/>
          <p:nvPr/>
        </p:nvSpPr>
        <p:spPr>
          <a:xfrm>
            <a:off x="636700" y="475045"/>
            <a:ext cx="13880146" cy="2228215"/>
          </a:xfrm>
          <a:prstGeom prst="rect">
            <a:avLst/>
          </a:prstGeom>
        </p:spPr>
        <p:txBody>
          <a:bodyPr lIns="0" tIns="0" rIns="0" bIns="0" rtlCol="0" anchor="t">
            <a:spAutoFit/>
          </a:bodyPr>
          <a:lstStyle/>
          <a:p>
            <a:pPr algn="l">
              <a:lnSpc>
                <a:spcPts val="8959"/>
              </a:lnSpc>
            </a:pPr>
            <a:r>
              <a:rPr lang="en-US" sz="6399" b="1">
                <a:solidFill>
                  <a:srgbClr val="FFFFFF"/>
                </a:solidFill>
                <a:latin typeface="Montserrat Bold"/>
                <a:ea typeface="Montserrat Bold"/>
                <a:cs typeface="Montserrat Bold"/>
                <a:sym typeface="Montserrat Bold"/>
              </a:rPr>
              <a:t>SPÉCIFICATIONS TECHNIQUES : LOGICIELS UTILISÉS</a:t>
            </a:r>
          </a:p>
        </p:txBody>
      </p:sp>
      <p:sp>
        <p:nvSpPr>
          <p:cNvPr id="41" name="TextBox 41"/>
          <p:cNvSpPr txBox="1"/>
          <p:nvPr/>
        </p:nvSpPr>
        <p:spPr>
          <a:xfrm>
            <a:off x="1258931" y="6870176"/>
            <a:ext cx="3151394" cy="1723629"/>
          </a:xfrm>
          <a:prstGeom prst="rect">
            <a:avLst/>
          </a:prstGeom>
        </p:spPr>
        <p:txBody>
          <a:bodyPr lIns="0" tIns="0" rIns="0" bIns="0" rtlCol="0" anchor="t">
            <a:spAutoFit/>
          </a:bodyPr>
          <a:lstStyle/>
          <a:p>
            <a:pPr marL="0" lvl="0" indent="0" algn="ctr">
              <a:lnSpc>
                <a:spcPts val="2297"/>
              </a:lnSpc>
            </a:pPr>
            <a:r>
              <a:rPr lang="en-US" sz="1584">
                <a:solidFill>
                  <a:srgbClr val="343432"/>
                </a:solidFill>
                <a:latin typeface="Open Sauce"/>
                <a:ea typeface="Open Sauce"/>
                <a:cs typeface="Open Sauce"/>
                <a:sym typeface="Open Sauce"/>
              </a:rPr>
              <a:t>Plateforme en ligne pour exécuter du code Python dans un environnement cloud, utilisée pour le prétraitement, l'alignement, et l'analyse des données.</a:t>
            </a:r>
          </a:p>
        </p:txBody>
      </p:sp>
      <p:sp>
        <p:nvSpPr>
          <p:cNvPr id="42" name="TextBox 42"/>
          <p:cNvSpPr txBox="1"/>
          <p:nvPr/>
        </p:nvSpPr>
        <p:spPr>
          <a:xfrm>
            <a:off x="5414559" y="6870176"/>
            <a:ext cx="3151394" cy="1723629"/>
          </a:xfrm>
          <a:prstGeom prst="rect">
            <a:avLst/>
          </a:prstGeom>
        </p:spPr>
        <p:txBody>
          <a:bodyPr lIns="0" tIns="0" rIns="0" bIns="0" rtlCol="0" anchor="t">
            <a:spAutoFit/>
          </a:bodyPr>
          <a:lstStyle/>
          <a:p>
            <a:pPr marL="0" lvl="0" indent="0" algn="ctr">
              <a:lnSpc>
                <a:spcPts val="2297"/>
              </a:lnSpc>
            </a:pPr>
            <a:r>
              <a:rPr lang="en-US" sz="1584">
                <a:solidFill>
                  <a:srgbClr val="343432"/>
                </a:solidFill>
                <a:latin typeface="Open Sauce"/>
                <a:ea typeface="Open Sauce"/>
                <a:cs typeface="Open Sauce"/>
                <a:sym typeface="Open Sauce"/>
              </a:rPr>
              <a:t>Langage principal pour l'automatisation, incluant des outils comme fastQC, fastp et des bibliothèques pour la visualisation (pandas, matplotlib).</a:t>
            </a:r>
          </a:p>
        </p:txBody>
      </p:sp>
      <p:sp>
        <p:nvSpPr>
          <p:cNvPr id="43" name="TextBox 43"/>
          <p:cNvSpPr txBox="1"/>
          <p:nvPr/>
        </p:nvSpPr>
        <p:spPr>
          <a:xfrm>
            <a:off x="9572647" y="6870176"/>
            <a:ext cx="3151394" cy="1145020"/>
          </a:xfrm>
          <a:prstGeom prst="rect">
            <a:avLst/>
          </a:prstGeom>
        </p:spPr>
        <p:txBody>
          <a:bodyPr lIns="0" tIns="0" rIns="0" bIns="0" rtlCol="0" anchor="t">
            <a:spAutoFit/>
          </a:bodyPr>
          <a:lstStyle/>
          <a:p>
            <a:pPr marL="0" lvl="0" indent="0" algn="ctr">
              <a:lnSpc>
                <a:spcPts val="2297"/>
              </a:lnSpc>
            </a:pPr>
            <a:r>
              <a:rPr lang="en-US" sz="1584">
                <a:solidFill>
                  <a:srgbClr val="343432"/>
                </a:solidFill>
                <a:latin typeface="Open Sauce"/>
                <a:ea typeface="Open Sauce"/>
                <a:cs typeface="Open Sauce"/>
                <a:sym typeface="Open Sauce"/>
              </a:rPr>
              <a:t>Base de données pour les fichiers FASTQ des lectures brutes, avec extraction via SRA Toolkit.</a:t>
            </a:r>
          </a:p>
        </p:txBody>
      </p:sp>
      <p:sp>
        <p:nvSpPr>
          <p:cNvPr id="44" name="TextBox 44"/>
          <p:cNvSpPr txBox="1"/>
          <p:nvPr/>
        </p:nvSpPr>
        <p:spPr>
          <a:xfrm>
            <a:off x="13731274" y="6870176"/>
            <a:ext cx="3151394" cy="855715"/>
          </a:xfrm>
          <a:prstGeom prst="rect">
            <a:avLst/>
          </a:prstGeom>
        </p:spPr>
        <p:txBody>
          <a:bodyPr lIns="0" tIns="0" rIns="0" bIns="0" rtlCol="0" anchor="t">
            <a:spAutoFit/>
          </a:bodyPr>
          <a:lstStyle/>
          <a:p>
            <a:pPr marL="0" lvl="0" indent="0" algn="ctr">
              <a:lnSpc>
                <a:spcPts val="2297"/>
              </a:lnSpc>
            </a:pPr>
            <a:r>
              <a:rPr lang="en-US" sz="1584">
                <a:solidFill>
                  <a:srgbClr val="343432"/>
                </a:solidFill>
                <a:latin typeface="Open Sauce"/>
                <a:ea typeface="Open Sauce"/>
                <a:cs typeface="Open Sauce"/>
                <a:sym typeface="Open Sauce"/>
              </a:rPr>
              <a:t>Utilisé pour rédiger le rapport final avec une mise en page professionnelle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641150" y="6581145"/>
            <a:ext cx="2858740" cy="1304882"/>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grpSp>
        <p:nvGrpSpPr>
          <p:cNvPr id="4" name="Group 4"/>
          <p:cNvGrpSpPr/>
          <p:nvPr/>
        </p:nvGrpSpPr>
        <p:grpSpPr>
          <a:xfrm>
            <a:off x="695868" y="3737782"/>
            <a:ext cx="3792055" cy="4760412"/>
            <a:chOff x="0" y="0"/>
            <a:chExt cx="852355" cy="1070016"/>
          </a:xfrm>
        </p:grpSpPr>
        <p:sp>
          <p:nvSpPr>
            <p:cNvPr id="5" name="Freeform 5"/>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6" name="TextBox 6"/>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7" name="Group 7"/>
          <p:cNvGrpSpPr/>
          <p:nvPr/>
        </p:nvGrpSpPr>
        <p:grpSpPr>
          <a:xfrm>
            <a:off x="9174493" y="3737782"/>
            <a:ext cx="3792055" cy="4760412"/>
            <a:chOff x="0" y="0"/>
            <a:chExt cx="852355" cy="1070016"/>
          </a:xfrm>
        </p:grpSpPr>
        <p:sp>
          <p:nvSpPr>
            <p:cNvPr id="8" name="Freeform 8"/>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9" name="TextBox 9"/>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10" name="Group 10"/>
          <p:cNvGrpSpPr/>
          <p:nvPr/>
        </p:nvGrpSpPr>
        <p:grpSpPr>
          <a:xfrm>
            <a:off x="4981770" y="3737782"/>
            <a:ext cx="3792055" cy="4760412"/>
            <a:chOff x="0" y="0"/>
            <a:chExt cx="852355" cy="1070016"/>
          </a:xfrm>
        </p:grpSpPr>
        <p:sp>
          <p:nvSpPr>
            <p:cNvPr id="11" name="Freeform 11"/>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48699F">
                <a:alpha val="75686"/>
              </a:srgbClr>
            </a:solidFill>
          </p:spPr>
        </p:sp>
        <p:sp>
          <p:nvSpPr>
            <p:cNvPr id="12" name="TextBox 12"/>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3" name="Freeform 13"/>
          <p:cNvSpPr/>
          <p:nvPr/>
        </p:nvSpPr>
        <p:spPr>
          <a:xfrm>
            <a:off x="14648109" y="5260056"/>
            <a:ext cx="5504134" cy="5757013"/>
          </a:xfrm>
          <a:custGeom>
            <a:avLst/>
            <a:gdLst/>
            <a:ahLst/>
            <a:cxnLst/>
            <a:rect l="l" t="t" r="r" b="b"/>
            <a:pathLst>
              <a:path w="5504134" h="5757013">
                <a:moveTo>
                  <a:pt x="0" y="0"/>
                </a:moveTo>
                <a:lnTo>
                  <a:pt x="5504134" y="0"/>
                </a:lnTo>
                <a:lnTo>
                  <a:pt x="5504134" y="5757013"/>
                </a:lnTo>
                <a:lnTo>
                  <a:pt x="0" y="575701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2927405" y="1279491"/>
            <a:ext cx="1293850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MÉTHODOLOGIE DE TRAVAIL</a:t>
            </a:r>
          </a:p>
        </p:txBody>
      </p:sp>
      <p:sp>
        <p:nvSpPr>
          <p:cNvPr id="15" name="Freeform 15"/>
          <p:cNvSpPr/>
          <p:nvPr/>
        </p:nvSpPr>
        <p:spPr>
          <a:xfrm>
            <a:off x="10375310" y="4241325"/>
            <a:ext cx="1390421" cy="1119187"/>
          </a:xfrm>
          <a:custGeom>
            <a:avLst/>
            <a:gdLst/>
            <a:ahLst/>
            <a:cxnLst/>
            <a:rect l="l" t="t" r="r" b="b"/>
            <a:pathLst>
              <a:path w="1390421" h="1119187">
                <a:moveTo>
                  <a:pt x="0" y="0"/>
                </a:moveTo>
                <a:lnTo>
                  <a:pt x="1390421" y="0"/>
                </a:lnTo>
                <a:lnTo>
                  <a:pt x="1390421" y="1119187"/>
                </a:lnTo>
                <a:lnTo>
                  <a:pt x="0" y="11191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161626" y="6581145"/>
            <a:ext cx="2858740" cy="1304794"/>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17" name="TextBox 17"/>
          <p:cNvSpPr txBox="1"/>
          <p:nvPr/>
        </p:nvSpPr>
        <p:spPr>
          <a:xfrm>
            <a:off x="9641150" y="6581145"/>
            <a:ext cx="2858740" cy="1085249"/>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18" name="TextBox 18"/>
          <p:cNvSpPr txBox="1"/>
          <p:nvPr/>
        </p:nvSpPr>
        <p:spPr>
          <a:xfrm>
            <a:off x="1163771" y="5592960"/>
            <a:ext cx="2854449"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Logistics &amp; Infrastructure</a:t>
            </a:r>
          </a:p>
        </p:txBody>
      </p:sp>
      <p:sp>
        <p:nvSpPr>
          <p:cNvPr id="19" name="TextBox 19"/>
          <p:cNvSpPr txBox="1"/>
          <p:nvPr/>
        </p:nvSpPr>
        <p:spPr>
          <a:xfrm>
            <a:off x="9820138" y="5592960"/>
            <a:ext cx="2500765"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Human Resources</a:t>
            </a:r>
          </a:p>
        </p:txBody>
      </p:sp>
      <p:grpSp>
        <p:nvGrpSpPr>
          <p:cNvPr id="20" name="Group 20"/>
          <p:cNvGrpSpPr/>
          <p:nvPr/>
        </p:nvGrpSpPr>
        <p:grpSpPr>
          <a:xfrm>
            <a:off x="695868" y="3737782"/>
            <a:ext cx="3792055" cy="4760412"/>
            <a:chOff x="0" y="0"/>
            <a:chExt cx="852355" cy="1070016"/>
          </a:xfrm>
        </p:grpSpPr>
        <p:sp>
          <p:nvSpPr>
            <p:cNvPr id="21" name="Freeform 21"/>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22" name="TextBox 22"/>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23" name="Group 23"/>
          <p:cNvGrpSpPr/>
          <p:nvPr/>
        </p:nvGrpSpPr>
        <p:grpSpPr>
          <a:xfrm>
            <a:off x="9174493" y="3737782"/>
            <a:ext cx="3792055" cy="4760412"/>
            <a:chOff x="0" y="0"/>
            <a:chExt cx="852355" cy="1070016"/>
          </a:xfrm>
        </p:grpSpPr>
        <p:sp>
          <p:nvSpPr>
            <p:cNvPr id="24" name="Freeform 24"/>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25" name="TextBox 2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26" name="Freeform 26"/>
          <p:cNvSpPr/>
          <p:nvPr/>
        </p:nvSpPr>
        <p:spPr>
          <a:xfrm>
            <a:off x="14648109" y="5260056"/>
            <a:ext cx="5504134" cy="5757013"/>
          </a:xfrm>
          <a:custGeom>
            <a:avLst/>
            <a:gdLst/>
            <a:ahLst/>
            <a:cxnLst/>
            <a:rect l="l" t="t" r="r" b="b"/>
            <a:pathLst>
              <a:path w="5504134" h="5757013">
                <a:moveTo>
                  <a:pt x="0" y="0"/>
                </a:moveTo>
                <a:lnTo>
                  <a:pt x="5504134" y="0"/>
                </a:lnTo>
                <a:lnTo>
                  <a:pt x="5504134" y="5757013"/>
                </a:lnTo>
                <a:lnTo>
                  <a:pt x="0" y="575701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27" name="Freeform 27"/>
          <p:cNvSpPr/>
          <p:nvPr/>
        </p:nvSpPr>
        <p:spPr>
          <a:xfrm>
            <a:off x="10375310" y="4241325"/>
            <a:ext cx="1390421" cy="1119187"/>
          </a:xfrm>
          <a:custGeom>
            <a:avLst/>
            <a:gdLst/>
            <a:ahLst/>
            <a:cxnLst/>
            <a:rect l="l" t="t" r="r" b="b"/>
            <a:pathLst>
              <a:path w="1390421" h="1119187">
                <a:moveTo>
                  <a:pt x="0" y="0"/>
                </a:moveTo>
                <a:lnTo>
                  <a:pt x="1390421" y="0"/>
                </a:lnTo>
                <a:lnTo>
                  <a:pt x="1390421" y="1119187"/>
                </a:lnTo>
                <a:lnTo>
                  <a:pt x="0" y="11191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8" name="TextBox 28"/>
          <p:cNvSpPr txBox="1"/>
          <p:nvPr/>
        </p:nvSpPr>
        <p:spPr>
          <a:xfrm>
            <a:off x="1161626" y="6581145"/>
            <a:ext cx="2858740" cy="1304794"/>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29" name="TextBox 29"/>
          <p:cNvSpPr txBox="1"/>
          <p:nvPr/>
        </p:nvSpPr>
        <p:spPr>
          <a:xfrm>
            <a:off x="9641150" y="6581145"/>
            <a:ext cx="2858740" cy="1085249"/>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30" name="TextBox 30"/>
          <p:cNvSpPr txBox="1"/>
          <p:nvPr/>
        </p:nvSpPr>
        <p:spPr>
          <a:xfrm>
            <a:off x="1163771" y="5592960"/>
            <a:ext cx="2854449"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Logistics &amp; Infrastructure</a:t>
            </a:r>
          </a:p>
        </p:txBody>
      </p:sp>
      <p:sp>
        <p:nvSpPr>
          <p:cNvPr id="31" name="TextBox 31"/>
          <p:cNvSpPr txBox="1"/>
          <p:nvPr/>
        </p:nvSpPr>
        <p:spPr>
          <a:xfrm>
            <a:off x="9820138" y="5592960"/>
            <a:ext cx="2500765"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Human Resources</a:t>
            </a:r>
          </a:p>
        </p:txBody>
      </p:sp>
      <p:grpSp>
        <p:nvGrpSpPr>
          <p:cNvPr id="32" name="Group 32"/>
          <p:cNvGrpSpPr/>
          <p:nvPr/>
        </p:nvGrpSpPr>
        <p:grpSpPr>
          <a:xfrm>
            <a:off x="695868" y="3737782"/>
            <a:ext cx="3792055" cy="4760412"/>
            <a:chOff x="0" y="0"/>
            <a:chExt cx="852355" cy="1070016"/>
          </a:xfrm>
        </p:grpSpPr>
        <p:sp>
          <p:nvSpPr>
            <p:cNvPr id="33" name="Freeform 33"/>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34" name="TextBox 34"/>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35" name="Group 35"/>
          <p:cNvGrpSpPr/>
          <p:nvPr/>
        </p:nvGrpSpPr>
        <p:grpSpPr>
          <a:xfrm>
            <a:off x="9174493" y="3737782"/>
            <a:ext cx="3792055" cy="4760412"/>
            <a:chOff x="0" y="0"/>
            <a:chExt cx="852355" cy="1070016"/>
          </a:xfrm>
        </p:grpSpPr>
        <p:sp>
          <p:nvSpPr>
            <p:cNvPr id="36" name="Freeform 36"/>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37" name="TextBox 37"/>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38" name="Freeform 38"/>
          <p:cNvSpPr/>
          <p:nvPr/>
        </p:nvSpPr>
        <p:spPr>
          <a:xfrm>
            <a:off x="14648109" y="5260056"/>
            <a:ext cx="5504134" cy="5757013"/>
          </a:xfrm>
          <a:custGeom>
            <a:avLst/>
            <a:gdLst/>
            <a:ahLst/>
            <a:cxnLst/>
            <a:rect l="l" t="t" r="r" b="b"/>
            <a:pathLst>
              <a:path w="5504134" h="5757013">
                <a:moveTo>
                  <a:pt x="0" y="0"/>
                </a:moveTo>
                <a:lnTo>
                  <a:pt x="5504134" y="0"/>
                </a:lnTo>
                <a:lnTo>
                  <a:pt x="5504134" y="5757013"/>
                </a:lnTo>
                <a:lnTo>
                  <a:pt x="0" y="575701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39" name="Freeform 39"/>
          <p:cNvSpPr/>
          <p:nvPr/>
        </p:nvSpPr>
        <p:spPr>
          <a:xfrm>
            <a:off x="10375310" y="4241325"/>
            <a:ext cx="1390421" cy="1119187"/>
          </a:xfrm>
          <a:custGeom>
            <a:avLst/>
            <a:gdLst/>
            <a:ahLst/>
            <a:cxnLst/>
            <a:rect l="l" t="t" r="r" b="b"/>
            <a:pathLst>
              <a:path w="1390421" h="1119187">
                <a:moveTo>
                  <a:pt x="0" y="0"/>
                </a:moveTo>
                <a:lnTo>
                  <a:pt x="1390421" y="0"/>
                </a:lnTo>
                <a:lnTo>
                  <a:pt x="1390421" y="1119187"/>
                </a:lnTo>
                <a:lnTo>
                  <a:pt x="0" y="11191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0" name="TextBox 40"/>
          <p:cNvSpPr txBox="1"/>
          <p:nvPr/>
        </p:nvSpPr>
        <p:spPr>
          <a:xfrm>
            <a:off x="1161626" y="6581145"/>
            <a:ext cx="2858740" cy="1304794"/>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41" name="TextBox 41"/>
          <p:cNvSpPr txBox="1"/>
          <p:nvPr/>
        </p:nvSpPr>
        <p:spPr>
          <a:xfrm>
            <a:off x="9641150" y="6581145"/>
            <a:ext cx="2858740" cy="1085249"/>
          </a:xfrm>
          <a:prstGeom prst="rect">
            <a:avLst/>
          </a:prstGeom>
        </p:spPr>
        <p:txBody>
          <a:bodyPr lIns="0" tIns="0" rIns="0" bIns="0" rtlCol="0" anchor="t">
            <a:spAutoFit/>
          </a:bodyPr>
          <a:lstStyle/>
          <a:p>
            <a:pPr algn="ctr">
              <a:lnSpc>
                <a:spcPts val="1737"/>
              </a:lnSpc>
            </a:pPr>
            <a:r>
              <a:rPr lang="en-US" sz="1241">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42" name="TextBox 42"/>
          <p:cNvSpPr txBox="1"/>
          <p:nvPr/>
        </p:nvSpPr>
        <p:spPr>
          <a:xfrm>
            <a:off x="1163771" y="5592960"/>
            <a:ext cx="2854449"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Logistics &amp; Infrastructure</a:t>
            </a:r>
          </a:p>
        </p:txBody>
      </p:sp>
      <p:sp>
        <p:nvSpPr>
          <p:cNvPr id="43" name="TextBox 43"/>
          <p:cNvSpPr txBox="1"/>
          <p:nvPr/>
        </p:nvSpPr>
        <p:spPr>
          <a:xfrm>
            <a:off x="9820138" y="5592960"/>
            <a:ext cx="2500765" cy="783927"/>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Human Resources</a:t>
            </a:r>
          </a:p>
        </p:txBody>
      </p:sp>
      <p:grpSp>
        <p:nvGrpSpPr>
          <p:cNvPr id="44" name="Group 44"/>
          <p:cNvGrpSpPr/>
          <p:nvPr/>
        </p:nvGrpSpPr>
        <p:grpSpPr>
          <a:xfrm>
            <a:off x="695868" y="3737782"/>
            <a:ext cx="3792055" cy="4760412"/>
            <a:chOff x="0" y="0"/>
            <a:chExt cx="852355" cy="1070016"/>
          </a:xfrm>
        </p:grpSpPr>
        <p:sp>
          <p:nvSpPr>
            <p:cNvPr id="45" name="Freeform 45"/>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46" name="TextBox 46"/>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47" name="Group 47"/>
          <p:cNvGrpSpPr/>
          <p:nvPr/>
        </p:nvGrpSpPr>
        <p:grpSpPr>
          <a:xfrm>
            <a:off x="9174493" y="3737782"/>
            <a:ext cx="3792055" cy="4760412"/>
            <a:chOff x="0" y="0"/>
            <a:chExt cx="852355" cy="1070016"/>
          </a:xfrm>
        </p:grpSpPr>
        <p:sp>
          <p:nvSpPr>
            <p:cNvPr id="48" name="Freeform 48"/>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FFFFFF"/>
            </a:solidFill>
          </p:spPr>
        </p:sp>
        <p:sp>
          <p:nvSpPr>
            <p:cNvPr id="49" name="TextBox 49"/>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50" name="Freeform 50"/>
          <p:cNvSpPr/>
          <p:nvPr/>
        </p:nvSpPr>
        <p:spPr>
          <a:xfrm>
            <a:off x="14648109" y="5260056"/>
            <a:ext cx="5504134" cy="5757013"/>
          </a:xfrm>
          <a:custGeom>
            <a:avLst/>
            <a:gdLst/>
            <a:ahLst/>
            <a:cxnLst/>
            <a:rect l="l" t="t" r="r" b="b"/>
            <a:pathLst>
              <a:path w="5504134" h="5757013">
                <a:moveTo>
                  <a:pt x="0" y="0"/>
                </a:moveTo>
                <a:lnTo>
                  <a:pt x="5504134" y="0"/>
                </a:lnTo>
                <a:lnTo>
                  <a:pt x="5504134" y="5757013"/>
                </a:lnTo>
                <a:lnTo>
                  <a:pt x="0" y="575701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51" name="Group 51"/>
          <p:cNvGrpSpPr/>
          <p:nvPr/>
        </p:nvGrpSpPr>
        <p:grpSpPr>
          <a:xfrm>
            <a:off x="13687502" y="3737782"/>
            <a:ext cx="3792055" cy="4760412"/>
            <a:chOff x="0" y="0"/>
            <a:chExt cx="852355" cy="1070016"/>
          </a:xfrm>
        </p:grpSpPr>
        <p:sp>
          <p:nvSpPr>
            <p:cNvPr id="52" name="Freeform 52"/>
            <p:cNvSpPr/>
            <p:nvPr/>
          </p:nvSpPr>
          <p:spPr>
            <a:xfrm>
              <a:off x="0" y="0"/>
              <a:ext cx="852355" cy="1070016"/>
            </a:xfrm>
            <a:custGeom>
              <a:avLst/>
              <a:gdLst/>
              <a:ahLst/>
              <a:cxnLst/>
              <a:rect l="l" t="t" r="r" b="b"/>
              <a:pathLst>
                <a:path w="852355" h="1070016">
                  <a:moveTo>
                    <a:pt x="40832" y="0"/>
                  </a:moveTo>
                  <a:lnTo>
                    <a:pt x="811522" y="0"/>
                  </a:lnTo>
                  <a:cubicBezTo>
                    <a:pt x="834073" y="0"/>
                    <a:pt x="852355" y="18281"/>
                    <a:pt x="852355" y="40832"/>
                  </a:cubicBezTo>
                  <a:lnTo>
                    <a:pt x="852355" y="1029184"/>
                  </a:lnTo>
                  <a:cubicBezTo>
                    <a:pt x="852355" y="1051735"/>
                    <a:pt x="834073" y="1070016"/>
                    <a:pt x="811522" y="1070016"/>
                  </a:cubicBezTo>
                  <a:lnTo>
                    <a:pt x="40832" y="1070016"/>
                  </a:lnTo>
                  <a:cubicBezTo>
                    <a:pt x="18281" y="1070016"/>
                    <a:pt x="0" y="1051735"/>
                    <a:pt x="0" y="1029184"/>
                  </a:cubicBezTo>
                  <a:lnTo>
                    <a:pt x="0" y="40832"/>
                  </a:lnTo>
                  <a:cubicBezTo>
                    <a:pt x="0" y="18281"/>
                    <a:pt x="18281" y="0"/>
                    <a:pt x="40832" y="0"/>
                  </a:cubicBezTo>
                  <a:close/>
                </a:path>
              </a:pathLst>
            </a:custGeom>
            <a:solidFill>
              <a:srgbClr val="48699F">
                <a:alpha val="75686"/>
              </a:srgbClr>
            </a:solidFill>
          </p:spPr>
        </p:sp>
        <p:sp>
          <p:nvSpPr>
            <p:cNvPr id="53" name="TextBox 53"/>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54" name="Freeform 54"/>
          <p:cNvSpPr/>
          <p:nvPr/>
        </p:nvSpPr>
        <p:spPr>
          <a:xfrm>
            <a:off x="1855103" y="3975210"/>
            <a:ext cx="1471787" cy="1352251"/>
          </a:xfrm>
          <a:custGeom>
            <a:avLst/>
            <a:gdLst/>
            <a:ahLst/>
            <a:cxnLst/>
            <a:rect l="l" t="t" r="r" b="b"/>
            <a:pathLst>
              <a:path w="1471787" h="1352251">
                <a:moveTo>
                  <a:pt x="0" y="0"/>
                </a:moveTo>
                <a:lnTo>
                  <a:pt x="1471787" y="0"/>
                </a:lnTo>
                <a:lnTo>
                  <a:pt x="1471787" y="1352251"/>
                </a:lnTo>
                <a:lnTo>
                  <a:pt x="0" y="1352251"/>
                </a:lnTo>
                <a:lnTo>
                  <a:pt x="0" y="0"/>
                </a:lnTo>
                <a:close/>
              </a:path>
            </a:pathLst>
          </a:custGeom>
          <a:blipFill>
            <a:blip r:embed="rId7"/>
            <a:stretch>
              <a:fillRect/>
            </a:stretch>
          </a:blipFill>
        </p:spPr>
      </p:sp>
      <p:sp>
        <p:nvSpPr>
          <p:cNvPr id="55" name="Freeform 55"/>
          <p:cNvSpPr/>
          <p:nvPr/>
        </p:nvSpPr>
        <p:spPr>
          <a:xfrm>
            <a:off x="6044906" y="3975210"/>
            <a:ext cx="1508990" cy="1385302"/>
          </a:xfrm>
          <a:custGeom>
            <a:avLst/>
            <a:gdLst/>
            <a:ahLst/>
            <a:cxnLst/>
            <a:rect l="l" t="t" r="r" b="b"/>
            <a:pathLst>
              <a:path w="1508990" h="1385302">
                <a:moveTo>
                  <a:pt x="0" y="0"/>
                </a:moveTo>
                <a:lnTo>
                  <a:pt x="1508990" y="0"/>
                </a:lnTo>
                <a:lnTo>
                  <a:pt x="1508990" y="1385302"/>
                </a:lnTo>
                <a:lnTo>
                  <a:pt x="0" y="1385302"/>
                </a:lnTo>
                <a:lnTo>
                  <a:pt x="0" y="0"/>
                </a:lnTo>
                <a:close/>
              </a:path>
            </a:pathLst>
          </a:custGeom>
          <a:blipFill>
            <a:blip r:embed="rId8"/>
            <a:stretch>
              <a:fillRect/>
            </a:stretch>
          </a:blipFill>
        </p:spPr>
      </p:sp>
      <p:sp>
        <p:nvSpPr>
          <p:cNvPr id="56" name="Freeform 56"/>
          <p:cNvSpPr/>
          <p:nvPr/>
        </p:nvSpPr>
        <p:spPr>
          <a:xfrm>
            <a:off x="10327549" y="3917080"/>
            <a:ext cx="1488540" cy="1443433"/>
          </a:xfrm>
          <a:custGeom>
            <a:avLst/>
            <a:gdLst/>
            <a:ahLst/>
            <a:cxnLst/>
            <a:rect l="l" t="t" r="r" b="b"/>
            <a:pathLst>
              <a:path w="1488540" h="1443433">
                <a:moveTo>
                  <a:pt x="0" y="0"/>
                </a:moveTo>
                <a:lnTo>
                  <a:pt x="1488540" y="0"/>
                </a:lnTo>
                <a:lnTo>
                  <a:pt x="1488540" y="1443432"/>
                </a:lnTo>
                <a:lnTo>
                  <a:pt x="0" y="1443432"/>
                </a:lnTo>
                <a:lnTo>
                  <a:pt x="0" y="0"/>
                </a:lnTo>
                <a:close/>
              </a:path>
            </a:pathLst>
          </a:custGeom>
          <a:blipFill>
            <a:blip r:embed="rId9"/>
            <a:stretch>
              <a:fillRect/>
            </a:stretch>
          </a:blipFill>
        </p:spPr>
      </p:sp>
      <p:sp>
        <p:nvSpPr>
          <p:cNvPr id="57" name="Freeform 57"/>
          <p:cNvSpPr/>
          <p:nvPr/>
        </p:nvSpPr>
        <p:spPr>
          <a:xfrm>
            <a:off x="14675569" y="3999950"/>
            <a:ext cx="1820212" cy="1360563"/>
          </a:xfrm>
          <a:custGeom>
            <a:avLst/>
            <a:gdLst/>
            <a:ahLst/>
            <a:cxnLst/>
            <a:rect l="l" t="t" r="r" b="b"/>
            <a:pathLst>
              <a:path w="1820212" h="1360563">
                <a:moveTo>
                  <a:pt x="0" y="0"/>
                </a:moveTo>
                <a:lnTo>
                  <a:pt x="1820212" y="0"/>
                </a:lnTo>
                <a:lnTo>
                  <a:pt x="1820212" y="1360562"/>
                </a:lnTo>
                <a:lnTo>
                  <a:pt x="0" y="1360562"/>
                </a:lnTo>
                <a:lnTo>
                  <a:pt x="0" y="0"/>
                </a:lnTo>
                <a:close/>
              </a:path>
            </a:pathLst>
          </a:custGeom>
          <a:blipFill>
            <a:blip r:embed="rId10"/>
            <a:stretch>
              <a:fillRect/>
            </a:stretch>
          </a:blipFill>
        </p:spPr>
      </p:sp>
      <p:sp>
        <p:nvSpPr>
          <p:cNvPr id="58" name="TextBox 58"/>
          <p:cNvSpPr txBox="1"/>
          <p:nvPr/>
        </p:nvSpPr>
        <p:spPr>
          <a:xfrm>
            <a:off x="5450573" y="5592960"/>
            <a:ext cx="2941242" cy="784021"/>
          </a:xfrm>
          <a:prstGeom prst="rect">
            <a:avLst/>
          </a:prstGeom>
        </p:spPr>
        <p:txBody>
          <a:bodyPr lIns="0" tIns="0" rIns="0" bIns="0" rtlCol="0" anchor="t">
            <a:spAutoFit/>
          </a:bodyPr>
          <a:lstStyle/>
          <a:p>
            <a:pPr algn="ctr">
              <a:lnSpc>
                <a:spcPts val="3173"/>
              </a:lnSpc>
            </a:pPr>
            <a:r>
              <a:rPr lang="en-US" sz="2266" b="1">
                <a:solidFill>
                  <a:srgbClr val="FFFFFF"/>
                </a:solidFill>
                <a:latin typeface="Montserrat Bold"/>
                <a:ea typeface="Montserrat Bold"/>
                <a:cs typeface="Montserrat Bold"/>
                <a:sym typeface="Montserrat Bold"/>
              </a:rPr>
              <a:t>Indexation du fichier FASTA</a:t>
            </a:r>
          </a:p>
        </p:txBody>
      </p:sp>
      <p:sp>
        <p:nvSpPr>
          <p:cNvPr id="59" name="TextBox 59"/>
          <p:cNvSpPr txBox="1"/>
          <p:nvPr/>
        </p:nvSpPr>
        <p:spPr>
          <a:xfrm>
            <a:off x="1122905" y="6265975"/>
            <a:ext cx="2858740" cy="2137664"/>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Description : Vérification de la qualité des séquences brutes (FASTQ) et suppression des bases de mauvaise qualité ou des adaptateurs.</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Outils : FastQC, Trimmomatic</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sortie :  fastq  files</a:t>
            </a:r>
          </a:p>
        </p:txBody>
      </p:sp>
      <p:sp>
        <p:nvSpPr>
          <p:cNvPr id="60" name="TextBox 60"/>
          <p:cNvSpPr txBox="1"/>
          <p:nvPr/>
        </p:nvSpPr>
        <p:spPr>
          <a:xfrm>
            <a:off x="1127196" y="5414157"/>
            <a:ext cx="2854449" cy="784021"/>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Contrôle de qualité</a:t>
            </a:r>
          </a:p>
        </p:txBody>
      </p:sp>
      <p:sp>
        <p:nvSpPr>
          <p:cNvPr id="61" name="TextBox 61"/>
          <p:cNvSpPr txBox="1"/>
          <p:nvPr/>
        </p:nvSpPr>
        <p:spPr>
          <a:xfrm>
            <a:off x="9820138" y="5592960"/>
            <a:ext cx="2500765" cy="784021"/>
          </a:xfrm>
          <a:prstGeom prst="rect">
            <a:avLst/>
          </a:prstGeom>
        </p:spPr>
        <p:txBody>
          <a:bodyPr lIns="0" tIns="0" rIns="0" bIns="0" rtlCol="0" anchor="t">
            <a:spAutoFit/>
          </a:bodyPr>
          <a:lstStyle/>
          <a:p>
            <a:pPr algn="ctr">
              <a:lnSpc>
                <a:spcPts val="3173"/>
              </a:lnSpc>
            </a:pPr>
            <a:r>
              <a:rPr lang="en-US" sz="2266" b="1">
                <a:solidFill>
                  <a:srgbClr val="010F1F"/>
                </a:solidFill>
                <a:latin typeface="Montserrat Bold"/>
                <a:ea typeface="Montserrat Bold"/>
                <a:cs typeface="Montserrat Bold"/>
                <a:sym typeface="Montserrat Bold"/>
              </a:rPr>
              <a:t>Mappage des séquences</a:t>
            </a:r>
          </a:p>
        </p:txBody>
      </p:sp>
      <p:sp>
        <p:nvSpPr>
          <p:cNvPr id="62" name="TextBox 62"/>
          <p:cNvSpPr txBox="1"/>
          <p:nvPr/>
        </p:nvSpPr>
        <p:spPr>
          <a:xfrm>
            <a:off x="5450573" y="6571620"/>
            <a:ext cx="2858740" cy="1661414"/>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Description : Création des fichiers d'index nécessaires pour aligner les séquences avec le génome de référence.</a:t>
            </a:r>
          </a:p>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Outils : BWA</a:t>
            </a:r>
          </a:p>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sortie :  fastq  files</a:t>
            </a:r>
          </a:p>
        </p:txBody>
      </p:sp>
      <p:sp>
        <p:nvSpPr>
          <p:cNvPr id="63" name="TextBox 63"/>
          <p:cNvSpPr txBox="1"/>
          <p:nvPr/>
        </p:nvSpPr>
        <p:spPr>
          <a:xfrm>
            <a:off x="14115054" y="5414157"/>
            <a:ext cx="2941242" cy="751963"/>
          </a:xfrm>
          <a:prstGeom prst="rect">
            <a:avLst/>
          </a:prstGeom>
        </p:spPr>
        <p:txBody>
          <a:bodyPr lIns="0" tIns="0" rIns="0" bIns="0" rtlCol="0" anchor="t">
            <a:spAutoFit/>
          </a:bodyPr>
          <a:lstStyle/>
          <a:p>
            <a:pPr algn="ctr">
              <a:lnSpc>
                <a:spcPts val="3009"/>
              </a:lnSpc>
            </a:pPr>
            <a:r>
              <a:rPr lang="en-US" sz="2149" b="1">
                <a:solidFill>
                  <a:srgbClr val="FFFFFF"/>
                </a:solidFill>
                <a:latin typeface="Montserrat Bold"/>
                <a:ea typeface="Montserrat Bold"/>
                <a:cs typeface="Montserrat Bold"/>
                <a:sym typeface="Montserrat Bold"/>
              </a:rPr>
              <a:t>Conversion du fichier SAM en BAM</a:t>
            </a:r>
          </a:p>
        </p:txBody>
      </p:sp>
      <p:sp>
        <p:nvSpPr>
          <p:cNvPr id="64" name="TextBox 64"/>
          <p:cNvSpPr txBox="1"/>
          <p:nvPr/>
        </p:nvSpPr>
        <p:spPr>
          <a:xfrm>
            <a:off x="13963740" y="6411430"/>
            <a:ext cx="3243871" cy="1660947"/>
          </a:xfrm>
          <a:prstGeom prst="rect">
            <a:avLst/>
          </a:prstGeom>
        </p:spPr>
        <p:txBody>
          <a:bodyPr lIns="0" tIns="0" rIns="0" bIns="0" rtlCol="0" anchor="t">
            <a:spAutoFit/>
          </a:bodyPr>
          <a:lstStyle/>
          <a:p>
            <a:pPr marL="293274" lvl="1" indent="-146637" algn="l">
              <a:lnSpc>
                <a:spcPts val="1901"/>
              </a:lnSpc>
              <a:buFont typeface="Arial"/>
              <a:buChar char="•"/>
            </a:pPr>
            <a:r>
              <a:rPr lang="en-US" sz="1358" b="1">
                <a:solidFill>
                  <a:srgbClr val="FFFFFF"/>
                </a:solidFill>
                <a:latin typeface="Montserrat Bold"/>
                <a:ea typeface="Montserrat Bold"/>
                <a:cs typeface="Montserrat Bold"/>
                <a:sym typeface="Montserrat Bold"/>
              </a:rPr>
              <a:t>Description : Transformation du fichier d'alignement (SAM) en fichier binaire compressé (BAM) pour optimiser le stockage et la manipulation.</a:t>
            </a:r>
          </a:p>
          <a:p>
            <a:pPr marL="293274" lvl="1" indent="-146637" algn="l">
              <a:lnSpc>
                <a:spcPts val="1901"/>
              </a:lnSpc>
              <a:buFont typeface="Arial"/>
              <a:buChar char="•"/>
            </a:pPr>
            <a:r>
              <a:rPr lang="en-US" sz="1358" b="1">
                <a:solidFill>
                  <a:srgbClr val="FFFFFF"/>
                </a:solidFill>
                <a:latin typeface="Montserrat Bold"/>
                <a:ea typeface="Montserrat Bold"/>
                <a:cs typeface="Montserrat Bold"/>
                <a:sym typeface="Montserrat Bold"/>
              </a:rPr>
              <a:t>Outil : Samtools</a:t>
            </a:r>
          </a:p>
          <a:p>
            <a:pPr marL="293274" lvl="1" indent="-146637" algn="l">
              <a:lnSpc>
                <a:spcPts val="1901"/>
              </a:lnSpc>
              <a:buFont typeface="Arial"/>
              <a:buChar char="•"/>
            </a:pPr>
            <a:r>
              <a:rPr lang="en-US" sz="1358" b="1">
                <a:solidFill>
                  <a:srgbClr val="FFFFFF"/>
                </a:solidFill>
                <a:latin typeface="Montserrat Bold"/>
                <a:ea typeface="Montserrat Bold"/>
                <a:cs typeface="Montserrat Bold"/>
                <a:sym typeface="Montserrat Bold"/>
              </a:rPr>
              <a:t>sortie :  file.bam</a:t>
            </a:r>
          </a:p>
        </p:txBody>
      </p:sp>
      <p:sp>
        <p:nvSpPr>
          <p:cNvPr id="65" name="TextBox 65"/>
          <p:cNvSpPr txBox="1"/>
          <p:nvPr/>
        </p:nvSpPr>
        <p:spPr>
          <a:xfrm>
            <a:off x="9773950" y="6452558"/>
            <a:ext cx="2858740" cy="1899539"/>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Description : Alignement des séquences lues (R1 et R2) sur le génome de référence pour générer un fichier SAM contenant les alignements.</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Outils : BWA</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sortie :  file.bam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9990543" y="6577991"/>
            <a:ext cx="2807484" cy="1291353"/>
          </a:xfrm>
          <a:prstGeom prst="rect">
            <a:avLst/>
          </a:prstGeom>
        </p:spPr>
        <p:txBody>
          <a:bodyPr lIns="0" tIns="0" rIns="0" bIns="0" rtlCol="0" anchor="t">
            <a:spAutoFit/>
          </a:bodyPr>
          <a:lstStyle/>
          <a:p>
            <a:pPr algn="ctr">
              <a:lnSpc>
                <a:spcPts val="1706"/>
              </a:lnSpc>
            </a:pPr>
            <a:r>
              <a:rPr lang="en-US" sz="1218">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1092383" y="275186"/>
            <a:ext cx="5027475" cy="5258455"/>
          </a:xfrm>
          <a:custGeom>
            <a:avLst/>
            <a:gdLst/>
            <a:ahLst/>
            <a:cxnLst/>
            <a:rect l="l" t="t" r="r" b="b"/>
            <a:pathLst>
              <a:path w="5027475" h="5258455">
                <a:moveTo>
                  <a:pt x="0" y="0"/>
                </a:moveTo>
                <a:lnTo>
                  <a:pt x="5027475" y="0"/>
                </a:lnTo>
                <a:lnTo>
                  <a:pt x="5027475" y="5258455"/>
                </a:lnTo>
                <a:lnTo>
                  <a:pt x="0" y="5258455"/>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971360" y="3756241"/>
            <a:ext cx="3794704" cy="4763738"/>
            <a:chOff x="0" y="0"/>
            <a:chExt cx="852355" cy="1070016"/>
          </a:xfrm>
        </p:grpSpPr>
        <p:sp>
          <p:nvSpPr>
            <p:cNvPr id="6" name="Freeform 6"/>
            <p:cNvSpPr/>
            <p:nvPr/>
          </p:nvSpPr>
          <p:spPr>
            <a:xfrm>
              <a:off x="0" y="0"/>
              <a:ext cx="852355" cy="1070016"/>
            </a:xfrm>
            <a:custGeom>
              <a:avLst/>
              <a:gdLst/>
              <a:ahLst/>
              <a:cxnLst/>
              <a:rect l="l" t="t" r="r" b="b"/>
              <a:pathLst>
                <a:path w="852355" h="1070016">
                  <a:moveTo>
                    <a:pt x="40804" y="0"/>
                  </a:moveTo>
                  <a:lnTo>
                    <a:pt x="811551" y="0"/>
                  </a:lnTo>
                  <a:cubicBezTo>
                    <a:pt x="822373" y="0"/>
                    <a:pt x="832751" y="4299"/>
                    <a:pt x="840404" y="11951"/>
                  </a:cubicBezTo>
                  <a:cubicBezTo>
                    <a:pt x="848056" y="19603"/>
                    <a:pt x="852355" y="29982"/>
                    <a:pt x="852355" y="40804"/>
                  </a:cubicBezTo>
                  <a:lnTo>
                    <a:pt x="852355" y="1029212"/>
                  </a:lnTo>
                  <a:cubicBezTo>
                    <a:pt x="852355" y="1051747"/>
                    <a:pt x="834086" y="1070016"/>
                    <a:pt x="811551" y="1070016"/>
                  </a:cubicBezTo>
                  <a:lnTo>
                    <a:pt x="40804" y="1070016"/>
                  </a:lnTo>
                  <a:cubicBezTo>
                    <a:pt x="29982" y="1070016"/>
                    <a:pt x="19603" y="1065717"/>
                    <a:pt x="11951" y="1058065"/>
                  </a:cubicBezTo>
                  <a:cubicBezTo>
                    <a:pt x="4299" y="1050413"/>
                    <a:pt x="0" y="1040034"/>
                    <a:pt x="0" y="1029212"/>
                  </a:cubicBezTo>
                  <a:lnTo>
                    <a:pt x="0" y="40804"/>
                  </a:lnTo>
                  <a:cubicBezTo>
                    <a:pt x="0" y="29982"/>
                    <a:pt x="4299" y="19603"/>
                    <a:pt x="11951" y="11951"/>
                  </a:cubicBezTo>
                  <a:cubicBezTo>
                    <a:pt x="19603" y="4299"/>
                    <a:pt x="29982" y="0"/>
                    <a:pt x="40804" y="0"/>
                  </a:cubicBezTo>
                  <a:close/>
                </a:path>
              </a:pathLst>
            </a:custGeom>
            <a:solidFill>
              <a:srgbClr val="FFFFFF"/>
            </a:solidFill>
          </p:spPr>
        </p:sp>
        <p:sp>
          <p:nvSpPr>
            <p:cNvPr id="7" name="TextBox 7"/>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8" name="Group 8"/>
          <p:cNvGrpSpPr/>
          <p:nvPr/>
        </p:nvGrpSpPr>
        <p:grpSpPr>
          <a:xfrm>
            <a:off x="9532253" y="3795475"/>
            <a:ext cx="3724064" cy="4675059"/>
            <a:chOff x="0" y="0"/>
            <a:chExt cx="852355" cy="1070016"/>
          </a:xfrm>
        </p:grpSpPr>
        <p:sp>
          <p:nvSpPr>
            <p:cNvPr id="9" name="Freeform 9"/>
            <p:cNvSpPr/>
            <p:nvPr/>
          </p:nvSpPr>
          <p:spPr>
            <a:xfrm>
              <a:off x="0" y="0"/>
              <a:ext cx="852355" cy="1070016"/>
            </a:xfrm>
            <a:custGeom>
              <a:avLst/>
              <a:gdLst/>
              <a:ahLst/>
              <a:cxnLst/>
              <a:rect l="l" t="t" r="r" b="b"/>
              <a:pathLst>
                <a:path w="852355" h="1070016">
                  <a:moveTo>
                    <a:pt x="41578" y="0"/>
                  </a:moveTo>
                  <a:lnTo>
                    <a:pt x="810777" y="0"/>
                  </a:lnTo>
                  <a:cubicBezTo>
                    <a:pt x="821804" y="0"/>
                    <a:pt x="832379" y="4381"/>
                    <a:pt x="840177" y="12178"/>
                  </a:cubicBezTo>
                  <a:cubicBezTo>
                    <a:pt x="847974" y="19975"/>
                    <a:pt x="852355" y="30551"/>
                    <a:pt x="852355" y="41578"/>
                  </a:cubicBezTo>
                  <a:lnTo>
                    <a:pt x="852355" y="1028438"/>
                  </a:lnTo>
                  <a:cubicBezTo>
                    <a:pt x="852355" y="1051401"/>
                    <a:pt x="833740" y="1070016"/>
                    <a:pt x="810777" y="1070016"/>
                  </a:cubicBezTo>
                  <a:lnTo>
                    <a:pt x="41578" y="1070016"/>
                  </a:lnTo>
                  <a:cubicBezTo>
                    <a:pt x="30551" y="1070016"/>
                    <a:pt x="19975" y="1065635"/>
                    <a:pt x="12178" y="1057838"/>
                  </a:cubicBezTo>
                  <a:cubicBezTo>
                    <a:pt x="4381" y="1050041"/>
                    <a:pt x="0" y="1039465"/>
                    <a:pt x="0" y="1028438"/>
                  </a:cubicBezTo>
                  <a:lnTo>
                    <a:pt x="0" y="41578"/>
                  </a:lnTo>
                  <a:cubicBezTo>
                    <a:pt x="0" y="30551"/>
                    <a:pt x="4381" y="19975"/>
                    <a:pt x="12178" y="12178"/>
                  </a:cubicBezTo>
                  <a:cubicBezTo>
                    <a:pt x="19975" y="4381"/>
                    <a:pt x="30551" y="0"/>
                    <a:pt x="41578" y="0"/>
                  </a:cubicBezTo>
                  <a:close/>
                </a:path>
              </a:pathLst>
            </a:custGeom>
            <a:solidFill>
              <a:srgbClr val="FFFFFF"/>
            </a:solidFill>
          </p:spPr>
        </p:sp>
        <p:sp>
          <p:nvSpPr>
            <p:cNvPr id="10" name="TextBox 10"/>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11" name="Group 11"/>
          <p:cNvGrpSpPr/>
          <p:nvPr/>
        </p:nvGrpSpPr>
        <p:grpSpPr>
          <a:xfrm>
            <a:off x="5337499" y="3756241"/>
            <a:ext cx="3794704" cy="4763738"/>
            <a:chOff x="0" y="0"/>
            <a:chExt cx="852355" cy="1070016"/>
          </a:xfrm>
        </p:grpSpPr>
        <p:sp>
          <p:nvSpPr>
            <p:cNvPr id="12" name="Freeform 12"/>
            <p:cNvSpPr/>
            <p:nvPr/>
          </p:nvSpPr>
          <p:spPr>
            <a:xfrm>
              <a:off x="0" y="0"/>
              <a:ext cx="852355" cy="1070016"/>
            </a:xfrm>
            <a:custGeom>
              <a:avLst/>
              <a:gdLst/>
              <a:ahLst/>
              <a:cxnLst/>
              <a:rect l="l" t="t" r="r" b="b"/>
              <a:pathLst>
                <a:path w="852355" h="1070016">
                  <a:moveTo>
                    <a:pt x="40804" y="0"/>
                  </a:moveTo>
                  <a:lnTo>
                    <a:pt x="811551" y="0"/>
                  </a:lnTo>
                  <a:cubicBezTo>
                    <a:pt x="822373" y="0"/>
                    <a:pt x="832751" y="4299"/>
                    <a:pt x="840404" y="11951"/>
                  </a:cubicBezTo>
                  <a:cubicBezTo>
                    <a:pt x="848056" y="19603"/>
                    <a:pt x="852355" y="29982"/>
                    <a:pt x="852355" y="40804"/>
                  </a:cubicBezTo>
                  <a:lnTo>
                    <a:pt x="852355" y="1029212"/>
                  </a:lnTo>
                  <a:cubicBezTo>
                    <a:pt x="852355" y="1051747"/>
                    <a:pt x="834086" y="1070016"/>
                    <a:pt x="811551" y="1070016"/>
                  </a:cubicBezTo>
                  <a:lnTo>
                    <a:pt x="40804" y="1070016"/>
                  </a:lnTo>
                  <a:cubicBezTo>
                    <a:pt x="29982" y="1070016"/>
                    <a:pt x="19603" y="1065717"/>
                    <a:pt x="11951" y="1058065"/>
                  </a:cubicBezTo>
                  <a:cubicBezTo>
                    <a:pt x="4299" y="1050413"/>
                    <a:pt x="0" y="1040034"/>
                    <a:pt x="0" y="1029212"/>
                  </a:cubicBezTo>
                  <a:lnTo>
                    <a:pt x="0" y="40804"/>
                  </a:lnTo>
                  <a:cubicBezTo>
                    <a:pt x="0" y="29982"/>
                    <a:pt x="4299" y="19603"/>
                    <a:pt x="11951" y="11951"/>
                  </a:cubicBezTo>
                  <a:cubicBezTo>
                    <a:pt x="19603" y="4299"/>
                    <a:pt x="29982" y="0"/>
                    <a:pt x="40804" y="0"/>
                  </a:cubicBezTo>
                  <a:close/>
                </a:path>
              </a:pathLst>
            </a:custGeom>
            <a:solidFill>
              <a:srgbClr val="48699F">
                <a:alpha val="75686"/>
              </a:srgbClr>
            </a:solidFill>
          </p:spPr>
        </p:sp>
        <p:sp>
          <p:nvSpPr>
            <p:cNvPr id="13" name="TextBox 13"/>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4" name="Freeform 14"/>
          <p:cNvSpPr/>
          <p:nvPr/>
        </p:nvSpPr>
        <p:spPr>
          <a:xfrm>
            <a:off x="14594000" y="5281140"/>
            <a:ext cx="5371763" cy="5618560"/>
          </a:xfrm>
          <a:custGeom>
            <a:avLst/>
            <a:gdLst/>
            <a:ahLst/>
            <a:cxnLst/>
            <a:rect l="l" t="t" r="r" b="b"/>
            <a:pathLst>
              <a:path w="5371763" h="5618560">
                <a:moveTo>
                  <a:pt x="0" y="0"/>
                </a:moveTo>
                <a:lnTo>
                  <a:pt x="5371763" y="0"/>
                </a:lnTo>
                <a:lnTo>
                  <a:pt x="5371763" y="5618560"/>
                </a:lnTo>
                <a:lnTo>
                  <a:pt x="0" y="5618560"/>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5" name="TextBox 15"/>
          <p:cNvSpPr txBox="1"/>
          <p:nvPr/>
        </p:nvSpPr>
        <p:spPr>
          <a:xfrm>
            <a:off x="2773323" y="1454340"/>
            <a:ext cx="1293850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 MÉTHODOLOGIE DE TRAVAIL</a:t>
            </a:r>
          </a:p>
        </p:txBody>
      </p:sp>
      <p:sp>
        <p:nvSpPr>
          <p:cNvPr id="16" name="Freeform 16"/>
          <p:cNvSpPr/>
          <p:nvPr/>
        </p:nvSpPr>
        <p:spPr>
          <a:xfrm rot="-10800000">
            <a:off x="-253404" y="27518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7" name="Freeform 17"/>
          <p:cNvSpPr/>
          <p:nvPr/>
        </p:nvSpPr>
        <p:spPr>
          <a:xfrm>
            <a:off x="2416773" y="4360662"/>
            <a:ext cx="903880" cy="918917"/>
          </a:xfrm>
          <a:custGeom>
            <a:avLst/>
            <a:gdLst/>
            <a:ahLst/>
            <a:cxnLst/>
            <a:rect l="l" t="t" r="r" b="b"/>
            <a:pathLst>
              <a:path w="903880" h="918917">
                <a:moveTo>
                  <a:pt x="0" y="0"/>
                </a:moveTo>
                <a:lnTo>
                  <a:pt x="903880" y="0"/>
                </a:lnTo>
                <a:lnTo>
                  <a:pt x="903880" y="918917"/>
                </a:lnTo>
                <a:lnTo>
                  <a:pt x="0" y="9189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Freeform 18"/>
          <p:cNvSpPr/>
          <p:nvPr/>
        </p:nvSpPr>
        <p:spPr>
          <a:xfrm>
            <a:off x="10711540" y="4289990"/>
            <a:ext cx="1365491" cy="1099121"/>
          </a:xfrm>
          <a:custGeom>
            <a:avLst/>
            <a:gdLst/>
            <a:ahLst/>
            <a:cxnLst/>
            <a:rect l="l" t="t" r="r" b="b"/>
            <a:pathLst>
              <a:path w="1365491" h="1099121">
                <a:moveTo>
                  <a:pt x="0" y="0"/>
                </a:moveTo>
                <a:lnTo>
                  <a:pt x="1365491" y="0"/>
                </a:lnTo>
                <a:lnTo>
                  <a:pt x="1365491" y="1099120"/>
                </a:lnTo>
                <a:lnTo>
                  <a:pt x="0" y="109912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9" name="TextBox 19"/>
          <p:cNvSpPr txBox="1"/>
          <p:nvPr/>
        </p:nvSpPr>
        <p:spPr>
          <a:xfrm>
            <a:off x="1437444" y="6601604"/>
            <a:ext cx="2860738" cy="1305693"/>
          </a:xfrm>
          <a:prstGeom prst="rect">
            <a:avLst/>
          </a:prstGeom>
        </p:spPr>
        <p:txBody>
          <a:bodyPr lIns="0" tIns="0" rIns="0" bIns="0" rtlCol="0" anchor="t">
            <a:spAutoFit/>
          </a:bodyPr>
          <a:lstStyle/>
          <a:p>
            <a:pPr algn="ctr">
              <a:lnSpc>
                <a:spcPts val="1738"/>
              </a:lnSpc>
            </a:pPr>
            <a:r>
              <a:rPr lang="en-US" sz="1242">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20" name="TextBox 20"/>
          <p:cNvSpPr txBox="1"/>
          <p:nvPr/>
        </p:nvSpPr>
        <p:spPr>
          <a:xfrm>
            <a:off x="9990543" y="6577991"/>
            <a:ext cx="2807484" cy="1075658"/>
          </a:xfrm>
          <a:prstGeom prst="rect">
            <a:avLst/>
          </a:prstGeom>
        </p:spPr>
        <p:txBody>
          <a:bodyPr lIns="0" tIns="0" rIns="0" bIns="0" rtlCol="0" anchor="t">
            <a:spAutoFit/>
          </a:bodyPr>
          <a:lstStyle/>
          <a:p>
            <a:pPr algn="ctr">
              <a:lnSpc>
                <a:spcPts val="1706"/>
              </a:lnSpc>
            </a:pPr>
            <a:r>
              <a:rPr lang="en-US" sz="1218">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21" name="TextBox 21"/>
          <p:cNvSpPr txBox="1"/>
          <p:nvPr/>
        </p:nvSpPr>
        <p:spPr>
          <a:xfrm>
            <a:off x="1439591" y="5612748"/>
            <a:ext cx="2856444" cy="784442"/>
          </a:xfrm>
          <a:prstGeom prst="rect">
            <a:avLst/>
          </a:prstGeom>
        </p:spPr>
        <p:txBody>
          <a:bodyPr lIns="0" tIns="0" rIns="0" bIns="0" rtlCol="0" anchor="t">
            <a:spAutoFit/>
          </a:bodyPr>
          <a:lstStyle/>
          <a:p>
            <a:pPr algn="ctr">
              <a:lnSpc>
                <a:spcPts val="3175"/>
              </a:lnSpc>
            </a:pPr>
            <a:r>
              <a:rPr lang="en-US" sz="2268" b="1">
                <a:solidFill>
                  <a:srgbClr val="010F1F"/>
                </a:solidFill>
                <a:latin typeface="Montserrat Bold"/>
                <a:ea typeface="Montserrat Bold"/>
                <a:cs typeface="Montserrat Bold"/>
                <a:sym typeface="Montserrat Bold"/>
              </a:rPr>
              <a:t>Logistics &amp; Infrastructure</a:t>
            </a:r>
          </a:p>
        </p:txBody>
      </p:sp>
      <p:sp>
        <p:nvSpPr>
          <p:cNvPr id="22" name="TextBox 22"/>
          <p:cNvSpPr txBox="1"/>
          <p:nvPr/>
        </p:nvSpPr>
        <p:spPr>
          <a:xfrm>
            <a:off x="10166322" y="5616536"/>
            <a:ext cx="2455927" cy="770726"/>
          </a:xfrm>
          <a:prstGeom prst="rect">
            <a:avLst/>
          </a:prstGeom>
        </p:spPr>
        <p:txBody>
          <a:bodyPr lIns="0" tIns="0" rIns="0" bIns="0" rtlCol="0" anchor="t">
            <a:spAutoFit/>
          </a:bodyPr>
          <a:lstStyle/>
          <a:p>
            <a:pPr algn="ctr">
              <a:lnSpc>
                <a:spcPts val="3116"/>
              </a:lnSpc>
            </a:pPr>
            <a:r>
              <a:rPr lang="en-US" sz="2225" b="1">
                <a:solidFill>
                  <a:srgbClr val="010F1F"/>
                </a:solidFill>
                <a:latin typeface="Montserrat Bold"/>
                <a:ea typeface="Montserrat Bold"/>
                <a:cs typeface="Montserrat Bold"/>
                <a:sym typeface="Montserrat Bold"/>
              </a:rPr>
              <a:t>Human Resources</a:t>
            </a:r>
          </a:p>
        </p:txBody>
      </p:sp>
      <p:grpSp>
        <p:nvGrpSpPr>
          <p:cNvPr id="23" name="Group 23"/>
          <p:cNvGrpSpPr/>
          <p:nvPr/>
        </p:nvGrpSpPr>
        <p:grpSpPr>
          <a:xfrm>
            <a:off x="971360" y="3756241"/>
            <a:ext cx="3794704" cy="4763738"/>
            <a:chOff x="0" y="0"/>
            <a:chExt cx="852355" cy="1070016"/>
          </a:xfrm>
        </p:grpSpPr>
        <p:sp>
          <p:nvSpPr>
            <p:cNvPr id="24" name="Freeform 24"/>
            <p:cNvSpPr/>
            <p:nvPr/>
          </p:nvSpPr>
          <p:spPr>
            <a:xfrm>
              <a:off x="0" y="0"/>
              <a:ext cx="852355" cy="1070016"/>
            </a:xfrm>
            <a:custGeom>
              <a:avLst/>
              <a:gdLst/>
              <a:ahLst/>
              <a:cxnLst/>
              <a:rect l="l" t="t" r="r" b="b"/>
              <a:pathLst>
                <a:path w="852355" h="1070016">
                  <a:moveTo>
                    <a:pt x="40804" y="0"/>
                  </a:moveTo>
                  <a:lnTo>
                    <a:pt x="811551" y="0"/>
                  </a:lnTo>
                  <a:cubicBezTo>
                    <a:pt x="822373" y="0"/>
                    <a:pt x="832751" y="4299"/>
                    <a:pt x="840404" y="11951"/>
                  </a:cubicBezTo>
                  <a:cubicBezTo>
                    <a:pt x="848056" y="19603"/>
                    <a:pt x="852355" y="29982"/>
                    <a:pt x="852355" y="40804"/>
                  </a:cubicBezTo>
                  <a:lnTo>
                    <a:pt x="852355" y="1029212"/>
                  </a:lnTo>
                  <a:cubicBezTo>
                    <a:pt x="852355" y="1051747"/>
                    <a:pt x="834086" y="1070016"/>
                    <a:pt x="811551" y="1070016"/>
                  </a:cubicBezTo>
                  <a:lnTo>
                    <a:pt x="40804" y="1070016"/>
                  </a:lnTo>
                  <a:cubicBezTo>
                    <a:pt x="29982" y="1070016"/>
                    <a:pt x="19603" y="1065717"/>
                    <a:pt x="11951" y="1058065"/>
                  </a:cubicBezTo>
                  <a:cubicBezTo>
                    <a:pt x="4299" y="1050413"/>
                    <a:pt x="0" y="1040034"/>
                    <a:pt x="0" y="1029212"/>
                  </a:cubicBezTo>
                  <a:lnTo>
                    <a:pt x="0" y="40804"/>
                  </a:lnTo>
                  <a:cubicBezTo>
                    <a:pt x="0" y="29982"/>
                    <a:pt x="4299" y="19603"/>
                    <a:pt x="11951" y="11951"/>
                  </a:cubicBezTo>
                  <a:cubicBezTo>
                    <a:pt x="19603" y="4299"/>
                    <a:pt x="29982" y="0"/>
                    <a:pt x="40804" y="0"/>
                  </a:cubicBezTo>
                  <a:close/>
                </a:path>
              </a:pathLst>
            </a:custGeom>
            <a:solidFill>
              <a:srgbClr val="FFFFFF"/>
            </a:solidFill>
          </p:spPr>
        </p:sp>
        <p:sp>
          <p:nvSpPr>
            <p:cNvPr id="25" name="TextBox 2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26" name="Group 26"/>
          <p:cNvGrpSpPr/>
          <p:nvPr/>
        </p:nvGrpSpPr>
        <p:grpSpPr>
          <a:xfrm>
            <a:off x="9532253" y="3795475"/>
            <a:ext cx="3724064" cy="4675059"/>
            <a:chOff x="0" y="0"/>
            <a:chExt cx="852355" cy="1070016"/>
          </a:xfrm>
        </p:grpSpPr>
        <p:sp>
          <p:nvSpPr>
            <p:cNvPr id="27" name="Freeform 27"/>
            <p:cNvSpPr/>
            <p:nvPr/>
          </p:nvSpPr>
          <p:spPr>
            <a:xfrm>
              <a:off x="0" y="0"/>
              <a:ext cx="852355" cy="1070016"/>
            </a:xfrm>
            <a:custGeom>
              <a:avLst/>
              <a:gdLst/>
              <a:ahLst/>
              <a:cxnLst/>
              <a:rect l="l" t="t" r="r" b="b"/>
              <a:pathLst>
                <a:path w="852355" h="1070016">
                  <a:moveTo>
                    <a:pt x="41578" y="0"/>
                  </a:moveTo>
                  <a:lnTo>
                    <a:pt x="810777" y="0"/>
                  </a:lnTo>
                  <a:cubicBezTo>
                    <a:pt x="821804" y="0"/>
                    <a:pt x="832379" y="4381"/>
                    <a:pt x="840177" y="12178"/>
                  </a:cubicBezTo>
                  <a:cubicBezTo>
                    <a:pt x="847974" y="19975"/>
                    <a:pt x="852355" y="30551"/>
                    <a:pt x="852355" y="41578"/>
                  </a:cubicBezTo>
                  <a:lnTo>
                    <a:pt x="852355" y="1028438"/>
                  </a:lnTo>
                  <a:cubicBezTo>
                    <a:pt x="852355" y="1051401"/>
                    <a:pt x="833740" y="1070016"/>
                    <a:pt x="810777" y="1070016"/>
                  </a:cubicBezTo>
                  <a:lnTo>
                    <a:pt x="41578" y="1070016"/>
                  </a:lnTo>
                  <a:cubicBezTo>
                    <a:pt x="30551" y="1070016"/>
                    <a:pt x="19975" y="1065635"/>
                    <a:pt x="12178" y="1057838"/>
                  </a:cubicBezTo>
                  <a:cubicBezTo>
                    <a:pt x="4381" y="1050041"/>
                    <a:pt x="0" y="1039465"/>
                    <a:pt x="0" y="1028438"/>
                  </a:cubicBezTo>
                  <a:lnTo>
                    <a:pt x="0" y="41578"/>
                  </a:lnTo>
                  <a:cubicBezTo>
                    <a:pt x="0" y="30551"/>
                    <a:pt x="4381" y="19975"/>
                    <a:pt x="12178" y="12178"/>
                  </a:cubicBezTo>
                  <a:cubicBezTo>
                    <a:pt x="19975" y="4381"/>
                    <a:pt x="30551" y="0"/>
                    <a:pt x="41578" y="0"/>
                  </a:cubicBezTo>
                  <a:close/>
                </a:path>
              </a:pathLst>
            </a:custGeom>
            <a:solidFill>
              <a:srgbClr val="FFFFFF"/>
            </a:solidFill>
          </p:spPr>
        </p:sp>
        <p:sp>
          <p:nvSpPr>
            <p:cNvPr id="28" name="TextBox 28"/>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29" name="Freeform 29"/>
          <p:cNvSpPr/>
          <p:nvPr/>
        </p:nvSpPr>
        <p:spPr>
          <a:xfrm>
            <a:off x="14594000" y="5281140"/>
            <a:ext cx="5371763" cy="5618560"/>
          </a:xfrm>
          <a:custGeom>
            <a:avLst/>
            <a:gdLst/>
            <a:ahLst/>
            <a:cxnLst/>
            <a:rect l="l" t="t" r="r" b="b"/>
            <a:pathLst>
              <a:path w="5371763" h="5618560">
                <a:moveTo>
                  <a:pt x="0" y="0"/>
                </a:moveTo>
                <a:lnTo>
                  <a:pt x="5371763" y="0"/>
                </a:lnTo>
                <a:lnTo>
                  <a:pt x="5371763" y="5618560"/>
                </a:lnTo>
                <a:lnTo>
                  <a:pt x="0" y="5618560"/>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30" name="Freeform 30"/>
          <p:cNvSpPr/>
          <p:nvPr/>
        </p:nvSpPr>
        <p:spPr>
          <a:xfrm rot="-10800000">
            <a:off x="-1605074" y="-1321440"/>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31" name="Freeform 31"/>
          <p:cNvSpPr/>
          <p:nvPr/>
        </p:nvSpPr>
        <p:spPr>
          <a:xfrm>
            <a:off x="2416773" y="4360662"/>
            <a:ext cx="903880" cy="918917"/>
          </a:xfrm>
          <a:custGeom>
            <a:avLst/>
            <a:gdLst/>
            <a:ahLst/>
            <a:cxnLst/>
            <a:rect l="l" t="t" r="r" b="b"/>
            <a:pathLst>
              <a:path w="903880" h="918917">
                <a:moveTo>
                  <a:pt x="0" y="0"/>
                </a:moveTo>
                <a:lnTo>
                  <a:pt x="903880" y="0"/>
                </a:lnTo>
                <a:lnTo>
                  <a:pt x="903880" y="918917"/>
                </a:lnTo>
                <a:lnTo>
                  <a:pt x="0" y="9189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Freeform 32"/>
          <p:cNvSpPr/>
          <p:nvPr/>
        </p:nvSpPr>
        <p:spPr>
          <a:xfrm>
            <a:off x="10711540" y="4289990"/>
            <a:ext cx="1365491" cy="1099121"/>
          </a:xfrm>
          <a:custGeom>
            <a:avLst/>
            <a:gdLst/>
            <a:ahLst/>
            <a:cxnLst/>
            <a:rect l="l" t="t" r="r" b="b"/>
            <a:pathLst>
              <a:path w="1365491" h="1099121">
                <a:moveTo>
                  <a:pt x="0" y="0"/>
                </a:moveTo>
                <a:lnTo>
                  <a:pt x="1365491" y="0"/>
                </a:lnTo>
                <a:lnTo>
                  <a:pt x="1365491" y="1099120"/>
                </a:lnTo>
                <a:lnTo>
                  <a:pt x="0" y="109912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3" name="TextBox 33"/>
          <p:cNvSpPr txBox="1"/>
          <p:nvPr/>
        </p:nvSpPr>
        <p:spPr>
          <a:xfrm>
            <a:off x="1437444" y="6601604"/>
            <a:ext cx="2860738" cy="1305693"/>
          </a:xfrm>
          <a:prstGeom prst="rect">
            <a:avLst/>
          </a:prstGeom>
        </p:spPr>
        <p:txBody>
          <a:bodyPr lIns="0" tIns="0" rIns="0" bIns="0" rtlCol="0" anchor="t">
            <a:spAutoFit/>
          </a:bodyPr>
          <a:lstStyle/>
          <a:p>
            <a:pPr algn="ctr">
              <a:lnSpc>
                <a:spcPts val="1738"/>
              </a:lnSpc>
            </a:pPr>
            <a:r>
              <a:rPr lang="en-US" sz="1242">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34" name="TextBox 34"/>
          <p:cNvSpPr txBox="1"/>
          <p:nvPr/>
        </p:nvSpPr>
        <p:spPr>
          <a:xfrm>
            <a:off x="9990543" y="6577991"/>
            <a:ext cx="2807484" cy="1075658"/>
          </a:xfrm>
          <a:prstGeom prst="rect">
            <a:avLst/>
          </a:prstGeom>
        </p:spPr>
        <p:txBody>
          <a:bodyPr lIns="0" tIns="0" rIns="0" bIns="0" rtlCol="0" anchor="t">
            <a:spAutoFit/>
          </a:bodyPr>
          <a:lstStyle/>
          <a:p>
            <a:pPr algn="ctr">
              <a:lnSpc>
                <a:spcPts val="1706"/>
              </a:lnSpc>
            </a:pPr>
            <a:r>
              <a:rPr lang="en-US" sz="1218">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35" name="TextBox 35"/>
          <p:cNvSpPr txBox="1"/>
          <p:nvPr/>
        </p:nvSpPr>
        <p:spPr>
          <a:xfrm>
            <a:off x="1439591" y="5612748"/>
            <a:ext cx="2856444" cy="784442"/>
          </a:xfrm>
          <a:prstGeom prst="rect">
            <a:avLst/>
          </a:prstGeom>
        </p:spPr>
        <p:txBody>
          <a:bodyPr lIns="0" tIns="0" rIns="0" bIns="0" rtlCol="0" anchor="t">
            <a:spAutoFit/>
          </a:bodyPr>
          <a:lstStyle/>
          <a:p>
            <a:pPr algn="ctr">
              <a:lnSpc>
                <a:spcPts val="3175"/>
              </a:lnSpc>
            </a:pPr>
            <a:r>
              <a:rPr lang="en-US" sz="2268" b="1">
                <a:solidFill>
                  <a:srgbClr val="010F1F"/>
                </a:solidFill>
                <a:latin typeface="Montserrat Bold"/>
                <a:ea typeface="Montserrat Bold"/>
                <a:cs typeface="Montserrat Bold"/>
                <a:sym typeface="Montserrat Bold"/>
              </a:rPr>
              <a:t>Logistics &amp; Infrastructure</a:t>
            </a:r>
          </a:p>
        </p:txBody>
      </p:sp>
      <p:sp>
        <p:nvSpPr>
          <p:cNvPr id="36" name="TextBox 36"/>
          <p:cNvSpPr txBox="1"/>
          <p:nvPr/>
        </p:nvSpPr>
        <p:spPr>
          <a:xfrm>
            <a:off x="10166322" y="5616536"/>
            <a:ext cx="2455927" cy="770726"/>
          </a:xfrm>
          <a:prstGeom prst="rect">
            <a:avLst/>
          </a:prstGeom>
        </p:spPr>
        <p:txBody>
          <a:bodyPr lIns="0" tIns="0" rIns="0" bIns="0" rtlCol="0" anchor="t">
            <a:spAutoFit/>
          </a:bodyPr>
          <a:lstStyle/>
          <a:p>
            <a:pPr algn="ctr">
              <a:lnSpc>
                <a:spcPts val="3116"/>
              </a:lnSpc>
            </a:pPr>
            <a:r>
              <a:rPr lang="en-US" sz="2225" b="1">
                <a:solidFill>
                  <a:srgbClr val="010F1F"/>
                </a:solidFill>
                <a:latin typeface="Montserrat Bold"/>
                <a:ea typeface="Montserrat Bold"/>
                <a:cs typeface="Montserrat Bold"/>
                <a:sym typeface="Montserrat Bold"/>
              </a:rPr>
              <a:t>Human Resources</a:t>
            </a:r>
          </a:p>
        </p:txBody>
      </p:sp>
      <p:grpSp>
        <p:nvGrpSpPr>
          <p:cNvPr id="37" name="Group 37"/>
          <p:cNvGrpSpPr/>
          <p:nvPr/>
        </p:nvGrpSpPr>
        <p:grpSpPr>
          <a:xfrm>
            <a:off x="971360" y="3756241"/>
            <a:ext cx="3794704" cy="4763738"/>
            <a:chOff x="0" y="0"/>
            <a:chExt cx="852355" cy="1070016"/>
          </a:xfrm>
        </p:grpSpPr>
        <p:sp>
          <p:nvSpPr>
            <p:cNvPr id="38" name="Freeform 38"/>
            <p:cNvSpPr/>
            <p:nvPr/>
          </p:nvSpPr>
          <p:spPr>
            <a:xfrm>
              <a:off x="0" y="0"/>
              <a:ext cx="852355" cy="1070016"/>
            </a:xfrm>
            <a:custGeom>
              <a:avLst/>
              <a:gdLst/>
              <a:ahLst/>
              <a:cxnLst/>
              <a:rect l="l" t="t" r="r" b="b"/>
              <a:pathLst>
                <a:path w="852355" h="1070016">
                  <a:moveTo>
                    <a:pt x="40804" y="0"/>
                  </a:moveTo>
                  <a:lnTo>
                    <a:pt x="811551" y="0"/>
                  </a:lnTo>
                  <a:cubicBezTo>
                    <a:pt x="822373" y="0"/>
                    <a:pt x="832751" y="4299"/>
                    <a:pt x="840404" y="11951"/>
                  </a:cubicBezTo>
                  <a:cubicBezTo>
                    <a:pt x="848056" y="19603"/>
                    <a:pt x="852355" y="29982"/>
                    <a:pt x="852355" y="40804"/>
                  </a:cubicBezTo>
                  <a:lnTo>
                    <a:pt x="852355" y="1029212"/>
                  </a:lnTo>
                  <a:cubicBezTo>
                    <a:pt x="852355" y="1051747"/>
                    <a:pt x="834086" y="1070016"/>
                    <a:pt x="811551" y="1070016"/>
                  </a:cubicBezTo>
                  <a:lnTo>
                    <a:pt x="40804" y="1070016"/>
                  </a:lnTo>
                  <a:cubicBezTo>
                    <a:pt x="29982" y="1070016"/>
                    <a:pt x="19603" y="1065717"/>
                    <a:pt x="11951" y="1058065"/>
                  </a:cubicBezTo>
                  <a:cubicBezTo>
                    <a:pt x="4299" y="1050413"/>
                    <a:pt x="0" y="1040034"/>
                    <a:pt x="0" y="1029212"/>
                  </a:cubicBezTo>
                  <a:lnTo>
                    <a:pt x="0" y="40804"/>
                  </a:lnTo>
                  <a:cubicBezTo>
                    <a:pt x="0" y="29982"/>
                    <a:pt x="4299" y="19603"/>
                    <a:pt x="11951" y="11951"/>
                  </a:cubicBezTo>
                  <a:cubicBezTo>
                    <a:pt x="19603" y="4299"/>
                    <a:pt x="29982" y="0"/>
                    <a:pt x="40804" y="0"/>
                  </a:cubicBezTo>
                  <a:close/>
                </a:path>
              </a:pathLst>
            </a:custGeom>
            <a:solidFill>
              <a:srgbClr val="FFFFFF"/>
            </a:solidFill>
          </p:spPr>
        </p:sp>
        <p:sp>
          <p:nvSpPr>
            <p:cNvPr id="39" name="TextBox 39"/>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40" name="Group 40"/>
          <p:cNvGrpSpPr/>
          <p:nvPr/>
        </p:nvGrpSpPr>
        <p:grpSpPr>
          <a:xfrm>
            <a:off x="9532253" y="3795475"/>
            <a:ext cx="3724064" cy="4675059"/>
            <a:chOff x="0" y="0"/>
            <a:chExt cx="852355" cy="1070016"/>
          </a:xfrm>
        </p:grpSpPr>
        <p:sp>
          <p:nvSpPr>
            <p:cNvPr id="41" name="Freeform 41"/>
            <p:cNvSpPr/>
            <p:nvPr/>
          </p:nvSpPr>
          <p:spPr>
            <a:xfrm>
              <a:off x="0" y="0"/>
              <a:ext cx="852355" cy="1070016"/>
            </a:xfrm>
            <a:custGeom>
              <a:avLst/>
              <a:gdLst/>
              <a:ahLst/>
              <a:cxnLst/>
              <a:rect l="l" t="t" r="r" b="b"/>
              <a:pathLst>
                <a:path w="852355" h="1070016">
                  <a:moveTo>
                    <a:pt x="41578" y="0"/>
                  </a:moveTo>
                  <a:lnTo>
                    <a:pt x="810777" y="0"/>
                  </a:lnTo>
                  <a:cubicBezTo>
                    <a:pt x="821804" y="0"/>
                    <a:pt x="832379" y="4381"/>
                    <a:pt x="840177" y="12178"/>
                  </a:cubicBezTo>
                  <a:cubicBezTo>
                    <a:pt x="847974" y="19975"/>
                    <a:pt x="852355" y="30551"/>
                    <a:pt x="852355" y="41578"/>
                  </a:cubicBezTo>
                  <a:lnTo>
                    <a:pt x="852355" y="1028438"/>
                  </a:lnTo>
                  <a:cubicBezTo>
                    <a:pt x="852355" y="1051401"/>
                    <a:pt x="833740" y="1070016"/>
                    <a:pt x="810777" y="1070016"/>
                  </a:cubicBezTo>
                  <a:lnTo>
                    <a:pt x="41578" y="1070016"/>
                  </a:lnTo>
                  <a:cubicBezTo>
                    <a:pt x="30551" y="1070016"/>
                    <a:pt x="19975" y="1065635"/>
                    <a:pt x="12178" y="1057838"/>
                  </a:cubicBezTo>
                  <a:cubicBezTo>
                    <a:pt x="4381" y="1050041"/>
                    <a:pt x="0" y="1039465"/>
                    <a:pt x="0" y="1028438"/>
                  </a:cubicBezTo>
                  <a:lnTo>
                    <a:pt x="0" y="41578"/>
                  </a:lnTo>
                  <a:cubicBezTo>
                    <a:pt x="0" y="30551"/>
                    <a:pt x="4381" y="19975"/>
                    <a:pt x="12178" y="12178"/>
                  </a:cubicBezTo>
                  <a:cubicBezTo>
                    <a:pt x="19975" y="4381"/>
                    <a:pt x="30551" y="0"/>
                    <a:pt x="41578" y="0"/>
                  </a:cubicBezTo>
                  <a:close/>
                </a:path>
              </a:pathLst>
            </a:custGeom>
            <a:solidFill>
              <a:srgbClr val="FFFFFF"/>
            </a:solidFill>
          </p:spPr>
        </p:sp>
        <p:sp>
          <p:nvSpPr>
            <p:cNvPr id="42" name="TextBox 42"/>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43" name="Freeform 43"/>
          <p:cNvSpPr/>
          <p:nvPr/>
        </p:nvSpPr>
        <p:spPr>
          <a:xfrm>
            <a:off x="14594000" y="5281140"/>
            <a:ext cx="5371763" cy="5618560"/>
          </a:xfrm>
          <a:custGeom>
            <a:avLst/>
            <a:gdLst/>
            <a:ahLst/>
            <a:cxnLst/>
            <a:rect l="l" t="t" r="r" b="b"/>
            <a:pathLst>
              <a:path w="5371763" h="5618560">
                <a:moveTo>
                  <a:pt x="0" y="0"/>
                </a:moveTo>
                <a:lnTo>
                  <a:pt x="5371763" y="0"/>
                </a:lnTo>
                <a:lnTo>
                  <a:pt x="5371763" y="5618560"/>
                </a:lnTo>
                <a:lnTo>
                  <a:pt x="0" y="5618560"/>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4" name="Freeform 44"/>
          <p:cNvSpPr/>
          <p:nvPr/>
        </p:nvSpPr>
        <p:spPr>
          <a:xfrm rot="-10800000">
            <a:off x="-3668737" y="-3439395"/>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5" name="Freeform 45"/>
          <p:cNvSpPr/>
          <p:nvPr/>
        </p:nvSpPr>
        <p:spPr>
          <a:xfrm>
            <a:off x="2416773" y="4360662"/>
            <a:ext cx="903880" cy="918917"/>
          </a:xfrm>
          <a:custGeom>
            <a:avLst/>
            <a:gdLst/>
            <a:ahLst/>
            <a:cxnLst/>
            <a:rect l="l" t="t" r="r" b="b"/>
            <a:pathLst>
              <a:path w="903880" h="918917">
                <a:moveTo>
                  <a:pt x="0" y="0"/>
                </a:moveTo>
                <a:lnTo>
                  <a:pt x="903880" y="0"/>
                </a:lnTo>
                <a:lnTo>
                  <a:pt x="903880" y="918917"/>
                </a:lnTo>
                <a:lnTo>
                  <a:pt x="0" y="9189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6" name="Freeform 46"/>
          <p:cNvSpPr/>
          <p:nvPr/>
        </p:nvSpPr>
        <p:spPr>
          <a:xfrm>
            <a:off x="10711540" y="4289990"/>
            <a:ext cx="1365491" cy="1099121"/>
          </a:xfrm>
          <a:custGeom>
            <a:avLst/>
            <a:gdLst/>
            <a:ahLst/>
            <a:cxnLst/>
            <a:rect l="l" t="t" r="r" b="b"/>
            <a:pathLst>
              <a:path w="1365491" h="1099121">
                <a:moveTo>
                  <a:pt x="0" y="0"/>
                </a:moveTo>
                <a:lnTo>
                  <a:pt x="1365491" y="0"/>
                </a:lnTo>
                <a:lnTo>
                  <a:pt x="1365491" y="1099120"/>
                </a:lnTo>
                <a:lnTo>
                  <a:pt x="0" y="109912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7" name="TextBox 47"/>
          <p:cNvSpPr txBox="1"/>
          <p:nvPr/>
        </p:nvSpPr>
        <p:spPr>
          <a:xfrm>
            <a:off x="1437444" y="6601604"/>
            <a:ext cx="2860738" cy="1305693"/>
          </a:xfrm>
          <a:prstGeom prst="rect">
            <a:avLst/>
          </a:prstGeom>
        </p:spPr>
        <p:txBody>
          <a:bodyPr lIns="0" tIns="0" rIns="0" bIns="0" rtlCol="0" anchor="t">
            <a:spAutoFit/>
          </a:bodyPr>
          <a:lstStyle/>
          <a:p>
            <a:pPr algn="ctr">
              <a:lnSpc>
                <a:spcPts val="1738"/>
              </a:lnSpc>
            </a:pPr>
            <a:r>
              <a:rPr lang="en-US" sz="1242">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48" name="TextBox 48"/>
          <p:cNvSpPr txBox="1"/>
          <p:nvPr/>
        </p:nvSpPr>
        <p:spPr>
          <a:xfrm>
            <a:off x="9990543" y="6577991"/>
            <a:ext cx="2807484" cy="1075658"/>
          </a:xfrm>
          <a:prstGeom prst="rect">
            <a:avLst/>
          </a:prstGeom>
        </p:spPr>
        <p:txBody>
          <a:bodyPr lIns="0" tIns="0" rIns="0" bIns="0" rtlCol="0" anchor="t">
            <a:spAutoFit/>
          </a:bodyPr>
          <a:lstStyle/>
          <a:p>
            <a:pPr algn="ctr">
              <a:lnSpc>
                <a:spcPts val="1706"/>
              </a:lnSpc>
            </a:pPr>
            <a:r>
              <a:rPr lang="en-US" sz="1218">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49" name="TextBox 49"/>
          <p:cNvSpPr txBox="1"/>
          <p:nvPr/>
        </p:nvSpPr>
        <p:spPr>
          <a:xfrm>
            <a:off x="1439591" y="5612748"/>
            <a:ext cx="2856444" cy="784442"/>
          </a:xfrm>
          <a:prstGeom prst="rect">
            <a:avLst/>
          </a:prstGeom>
        </p:spPr>
        <p:txBody>
          <a:bodyPr lIns="0" tIns="0" rIns="0" bIns="0" rtlCol="0" anchor="t">
            <a:spAutoFit/>
          </a:bodyPr>
          <a:lstStyle/>
          <a:p>
            <a:pPr algn="ctr">
              <a:lnSpc>
                <a:spcPts val="3175"/>
              </a:lnSpc>
            </a:pPr>
            <a:r>
              <a:rPr lang="en-US" sz="2268" b="1">
                <a:solidFill>
                  <a:srgbClr val="010F1F"/>
                </a:solidFill>
                <a:latin typeface="Montserrat Bold"/>
                <a:ea typeface="Montserrat Bold"/>
                <a:cs typeface="Montserrat Bold"/>
                <a:sym typeface="Montserrat Bold"/>
              </a:rPr>
              <a:t>Logistics &amp; Infrastructure</a:t>
            </a:r>
          </a:p>
        </p:txBody>
      </p:sp>
      <p:sp>
        <p:nvSpPr>
          <p:cNvPr id="50" name="TextBox 50"/>
          <p:cNvSpPr txBox="1"/>
          <p:nvPr/>
        </p:nvSpPr>
        <p:spPr>
          <a:xfrm>
            <a:off x="10166322" y="5616536"/>
            <a:ext cx="2455927" cy="770726"/>
          </a:xfrm>
          <a:prstGeom prst="rect">
            <a:avLst/>
          </a:prstGeom>
        </p:spPr>
        <p:txBody>
          <a:bodyPr lIns="0" tIns="0" rIns="0" bIns="0" rtlCol="0" anchor="t">
            <a:spAutoFit/>
          </a:bodyPr>
          <a:lstStyle/>
          <a:p>
            <a:pPr algn="ctr">
              <a:lnSpc>
                <a:spcPts val="3116"/>
              </a:lnSpc>
            </a:pPr>
            <a:r>
              <a:rPr lang="en-US" sz="2225" b="1">
                <a:solidFill>
                  <a:srgbClr val="010F1F"/>
                </a:solidFill>
                <a:latin typeface="Montserrat Bold"/>
                <a:ea typeface="Montserrat Bold"/>
                <a:cs typeface="Montserrat Bold"/>
                <a:sym typeface="Montserrat Bold"/>
              </a:rPr>
              <a:t>Human Resources</a:t>
            </a:r>
          </a:p>
        </p:txBody>
      </p:sp>
      <p:grpSp>
        <p:nvGrpSpPr>
          <p:cNvPr id="51" name="Group 51"/>
          <p:cNvGrpSpPr/>
          <p:nvPr/>
        </p:nvGrpSpPr>
        <p:grpSpPr>
          <a:xfrm>
            <a:off x="970461" y="3756241"/>
            <a:ext cx="3794704" cy="4763738"/>
            <a:chOff x="0" y="0"/>
            <a:chExt cx="852355" cy="1070016"/>
          </a:xfrm>
        </p:grpSpPr>
        <p:sp>
          <p:nvSpPr>
            <p:cNvPr id="52" name="Freeform 52"/>
            <p:cNvSpPr/>
            <p:nvPr/>
          </p:nvSpPr>
          <p:spPr>
            <a:xfrm>
              <a:off x="0" y="0"/>
              <a:ext cx="852355" cy="1070016"/>
            </a:xfrm>
            <a:custGeom>
              <a:avLst/>
              <a:gdLst/>
              <a:ahLst/>
              <a:cxnLst/>
              <a:rect l="l" t="t" r="r" b="b"/>
              <a:pathLst>
                <a:path w="852355" h="1070016">
                  <a:moveTo>
                    <a:pt x="40804" y="0"/>
                  </a:moveTo>
                  <a:lnTo>
                    <a:pt x="811551" y="0"/>
                  </a:lnTo>
                  <a:cubicBezTo>
                    <a:pt x="822373" y="0"/>
                    <a:pt x="832751" y="4299"/>
                    <a:pt x="840404" y="11951"/>
                  </a:cubicBezTo>
                  <a:cubicBezTo>
                    <a:pt x="848056" y="19603"/>
                    <a:pt x="852355" y="29982"/>
                    <a:pt x="852355" y="40804"/>
                  </a:cubicBezTo>
                  <a:lnTo>
                    <a:pt x="852355" y="1029212"/>
                  </a:lnTo>
                  <a:cubicBezTo>
                    <a:pt x="852355" y="1051747"/>
                    <a:pt x="834086" y="1070016"/>
                    <a:pt x="811551" y="1070016"/>
                  </a:cubicBezTo>
                  <a:lnTo>
                    <a:pt x="40804" y="1070016"/>
                  </a:lnTo>
                  <a:cubicBezTo>
                    <a:pt x="29982" y="1070016"/>
                    <a:pt x="19603" y="1065717"/>
                    <a:pt x="11951" y="1058065"/>
                  </a:cubicBezTo>
                  <a:cubicBezTo>
                    <a:pt x="4299" y="1050413"/>
                    <a:pt x="0" y="1040034"/>
                    <a:pt x="0" y="1029212"/>
                  </a:cubicBezTo>
                  <a:lnTo>
                    <a:pt x="0" y="40804"/>
                  </a:lnTo>
                  <a:cubicBezTo>
                    <a:pt x="0" y="29982"/>
                    <a:pt x="4299" y="19603"/>
                    <a:pt x="11951" y="11951"/>
                  </a:cubicBezTo>
                  <a:cubicBezTo>
                    <a:pt x="19603" y="4299"/>
                    <a:pt x="29982" y="0"/>
                    <a:pt x="40804" y="0"/>
                  </a:cubicBezTo>
                  <a:close/>
                </a:path>
              </a:pathLst>
            </a:custGeom>
            <a:solidFill>
              <a:srgbClr val="FFFFFF"/>
            </a:solidFill>
          </p:spPr>
        </p:sp>
        <p:sp>
          <p:nvSpPr>
            <p:cNvPr id="53" name="TextBox 53"/>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54" name="Group 54"/>
          <p:cNvGrpSpPr/>
          <p:nvPr/>
        </p:nvGrpSpPr>
        <p:grpSpPr>
          <a:xfrm>
            <a:off x="9532253" y="3795475"/>
            <a:ext cx="3724064" cy="4675059"/>
            <a:chOff x="0" y="0"/>
            <a:chExt cx="852355" cy="1070016"/>
          </a:xfrm>
        </p:grpSpPr>
        <p:sp>
          <p:nvSpPr>
            <p:cNvPr id="55" name="Freeform 55"/>
            <p:cNvSpPr/>
            <p:nvPr/>
          </p:nvSpPr>
          <p:spPr>
            <a:xfrm>
              <a:off x="0" y="0"/>
              <a:ext cx="852355" cy="1070016"/>
            </a:xfrm>
            <a:custGeom>
              <a:avLst/>
              <a:gdLst/>
              <a:ahLst/>
              <a:cxnLst/>
              <a:rect l="l" t="t" r="r" b="b"/>
              <a:pathLst>
                <a:path w="852355" h="1070016">
                  <a:moveTo>
                    <a:pt x="41578" y="0"/>
                  </a:moveTo>
                  <a:lnTo>
                    <a:pt x="810777" y="0"/>
                  </a:lnTo>
                  <a:cubicBezTo>
                    <a:pt x="821804" y="0"/>
                    <a:pt x="832379" y="4381"/>
                    <a:pt x="840177" y="12178"/>
                  </a:cubicBezTo>
                  <a:cubicBezTo>
                    <a:pt x="847974" y="19975"/>
                    <a:pt x="852355" y="30551"/>
                    <a:pt x="852355" y="41578"/>
                  </a:cubicBezTo>
                  <a:lnTo>
                    <a:pt x="852355" y="1028438"/>
                  </a:lnTo>
                  <a:cubicBezTo>
                    <a:pt x="852355" y="1051401"/>
                    <a:pt x="833740" y="1070016"/>
                    <a:pt x="810777" y="1070016"/>
                  </a:cubicBezTo>
                  <a:lnTo>
                    <a:pt x="41578" y="1070016"/>
                  </a:lnTo>
                  <a:cubicBezTo>
                    <a:pt x="30551" y="1070016"/>
                    <a:pt x="19975" y="1065635"/>
                    <a:pt x="12178" y="1057838"/>
                  </a:cubicBezTo>
                  <a:cubicBezTo>
                    <a:pt x="4381" y="1050041"/>
                    <a:pt x="0" y="1039465"/>
                    <a:pt x="0" y="1028438"/>
                  </a:cubicBezTo>
                  <a:lnTo>
                    <a:pt x="0" y="41578"/>
                  </a:lnTo>
                  <a:cubicBezTo>
                    <a:pt x="0" y="30551"/>
                    <a:pt x="4381" y="19975"/>
                    <a:pt x="12178" y="12178"/>
                  </a:cubicBezTo>
                  <a:cubicBezTo>
                    <a:pt x="19975" y="4381"/>
                    <a:pt x="30551" y="0"/>
                    <a:pt x="41578" y="0"/>
                  </a:cubicBezTo>
                  <a:close/>
                </a:path>
              </a:pathLst>
            </a:custGeom>
            <a:solidFill>
              <a:srgbClr val="FFFFFF"/>
            </a:solidFill>
          </p:spPr>
        </p:sp>
        <p:sp>
          <p:nvSpPr>
            <p:cNvPr id="56" name="TextBox 56"/>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57" name="Freeform 57"/>
          <p:cNvSpPr/>
          <p:nvPr/>
        </p:nvSpPr>
        <p:spPr>
          <a:xfrm rot="-10800000">
            <a:off x="-2827659" y="-2849631"/>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58" name="Group 58"/>
          <p:cNvGrpSpPr/>
          <p:nvPr/>
        </p:nvGrpSpPr>
        <p:grpSpPr>
          <a:xfrm>
            <a:off x="13656496" y="3795475"/>
            <a:ext cx="3700859" cy="4645927"/>
            <a:chOff x="0" y="0"/>
            <a:chExt cx="852355" cy="1070016"/>
          </a:xfrm>
        </p:grpSpPr>
        <p:sp>
          <p:nvSpPr>
            <p:cNvPr id="59" name="Freeform 59"/>
            <p:cNvSpPr/>
            <p:nvPr/>
          </p:nvSpPr>
          <p:spPr>
            <a:xfrm>
              <a:off x="0" y="0"/>
              <a:ext cx="852355" cy="1070016"/>
            </a:xfrm>
            <a:custGeom>
              <a:avLst/>
              <a:gdLst/>
              <a:ahLst/>
              <a:cxnLst/>
              <a:rect l="l" t="t" r="r" b="b"/>
              <a:pathLst>
                <a:path w="852355" h="1070016">
                  <a:moveTo>
                    <a:pt x="41839" y="0"/>
                  </a:moveTo>
                  <a:lnTo>
                    <a:pt x="810516" y="0"/>
                  </a:lnTo>
                  <a:cubicBezTo>
                    <a:pt x="833623" y="0"/>
                    <a:pt x="852355" y="18732"/>
                    <a:pt x="852355" y="41839"/>
                  </a:cubicBezTo>
                  <a:lnTo>
                    <a:pt x="852355" y="1028177"/>
                  </a:lnTo>
                  <a:cubicBezTo>
                    <a:pt x="852355" y="1051284"/>
                    <a:pt x="833623" y="1070016"/>
                    <a:pt x="810516" y="1070016"/>
                  </a:cubicBezTo>
                  <a:lnTo>
                    <a:pt x="41839" y="1070016"/>
                  </a:lnTo>
                  <a:cubicBezTo>
                    <a:pt x="18732" y="1070016"/>
                    <a:pt x="0" y="1051284"/>
                    <a:pt x="0" y="1028177"/>
                  </a:cubicBezTo>
                  <a:lnTo>
                    <a:pt x="0" y="41839"/>
                  </a:lnTo>
                  <a:cubicBezTo>
                    <a:pt x="0" y="18732"/>
                    <a:pt x="18732" y="0"/>
                    <a:pt x="41839" y="0"/>
                  </a:cubicBezTo>
                  <a:close/>
                </a:path>
              </a:pathLst>
            </a:custGeom>
            <a:solidFill>
              <a:srgbClr val="48699F">
                <a:alpha val="75686"/>
              </a:srgbClr>
            </a:solidFill>
          </p:spPr>
        </p:sp>
        <p:sp>
          <p:nvSpPr>
            <p:cNvPr id="60" name="TextBox 60"/>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61" name="Freeform 61"/>
          <p:cNvSpPr/>
          <p:nvPr/>
        </p:nvSpPr>
        <p:spPr>
          <a:xfrm>
            <a:off x="6468424" y="4056285"/>
            <a:ext cx="1532855" cy="1426529"/>
          </a:xfrm>
          <a:custGeom>
            <a:avLst/>
            <a:gdLst/>
            <a:ahLst/>
            <a:cxnLst/>
            <a:rect l="l" t="t" r="r" b="b"/>
            <a:pathLst>
              <a:path w="1532855" h="1426529">
                <a:moveTo>
                  <a:pt x="0" y="0"/>
                </a:moveTo>
                <a:lnTo>
                  <a:pt x="1532854" y="0"/>
                </a:lnTo>
                <a:lnTo>
                  <a:pt x="1532854" y="1426529"/>
                </a:lnTo>
                <a:lnTo>
                  <a:pt x="0" y="1426529"/>
                </a:lnTo>
                <a:lnTo>
                  <a:pt x="0" y="0"/>
                </a:lnTo>
                <a:close/>
              </a:path>
            </a:pathLst>
          </a:custGeom>
          <a:blipFill>
            <a:blip r:embed="rId9"/>
            <a:stretch>
              <a:fillRect/>
            </a:stretch>
          </a:blipFill>
        </p:spPr>
      </p:sp>
      <p:sp>
        <p:nvSpPr>
          <p:cNvPr id="62" name="Freeform 62"/>
          <p:cNvSpPr/>
          <p:nvPr/>
        </p:nvSpPr>
        <p:spPr>
          <a:xfrm>
            <a:off x="1825860" y="4056285"/>
            <a:ext cx="2109232" cy="1400256"/>
          </a:xfrm>
          <a:custGeom>
            <a:avLst/>
            <a:gdLst/>
            <a:ahLst/>
            <a:cxnLst/>
            <a:rect l="l" t="t" r="r" b="b"/>
            <a:pathLst>
              <a:path w="2109232" h="1400256">
                <a:moveTo>
                  <a:pt x="0" y="0"/>
                </a:moveTo>
                <a:lnTo>
                  <a:pt x="2109232" y="0"/>
                </a:lnTo>
                <a:lnTo>
                  <a:pt x="2109232" y="1400256"/>
                </a:lnTo>
                <a:lnTo>
                  <a:pt x="0" y="1400256"/>
                </a:lnTo>
                <a:lnTo>
                  <a:pt x="0" y="0"/>
                </a:lnTo>
                <a:close/>
              </a:path>
            </a:pathLst>
          </a:custGeom>
          <a:blipFill>
            <a:blip r:embed="rId10"/>
            <a:stretch>
              <a:fillRect t="-8434" b="-8434"/>
            </a:stretch>
          </a:blipFill>
        </p:spPr>
      </p:sp>
      <p:sp>
        <p:nvSpPr>
          <p:cNvPr id="63" name="Freeform 63"/>
          <p:cNvSpPr/>
          <p:nvPr/>
        </p:nvSpPr>
        <p:spPr>
          <a:xfrm>
            <a:off x="10711540" y="4037670"/>
            <a:ext cx="1608168" cy="1426454"/>
          </a:xfrm>
          <a:custGeom>
            <a:avLst/>
            <a:gdLst/>
            <a:ahLst/>
            <a:cxnLst/>
            <a:rect l="l" t="t" r="r" b="b"/>
            <a:pathLst>
              <a:path w="1608168" h="1426454">
                <a:moveTo>
                  <a:pt x="0" y="0"/>
                </a:moveTo>
                <a:lnTo>
                  <a:pt x="1608168" y="0"/>
                </a:lnTo>
                <a:lnTo>
                  <a:pt x="1608168" y="1426454"/>
                </a:lnTo>
                <a:lnTo>
                  <a:pt x="0" y="1426454"/>
                </a:lnTo>
                <a:lnTo>
                  <a:pt x="0" y="0"/>
                </a:lnTo>
                <a:close/>
              </a:path>
            </a:pathLst>
          </a:custGeom>
          <a:blipFill>
            <a:blip r:embed="rId11"/>
            <a:stretch>
              <a:fillRect/>
            </a:stretch>
          </a:blipFill>
        </p:spPr>
      </p:sp>
      <p:sp>
        <p:nvSpPr>
          <p:cNvPr id="64" name="Freeform 64"/>
          <p:cNvSpPr/>
          <p:nvPr/>
        </p:nvSpPr>
        <p:spPr>
          <a:xfrm>
            <a:off x="14686954" y="4089934"/>
            <a:ext cx="1810325" cy="1280426"/>
          </a:xfrm>
          <a:custGeom>
            <a:avLst/>
            <a:gdLst/>
            <a:ahLst/>
            <a:cxnLst/>
            <a:rect l="l" t="t" r="r" b="b"/>
            <a:pathLst>
              <a:path w="1810325" h="1280426">
                <a:moveTo>
                  <a:pt x="0" y="0"/>
                </a:moveTo>
                <a:lnTo>
                  <a:pt x="1810325" y="0"/>
                </a:lnTo>
                <a:lnTo>
                  <a:pt x="1810325" y="1280426"/>
                </a:lnTo>
                <a:lnTo>
                  <a:pt x="0" y="1280426"/>
                </a:lnTo>
                <a:lnTo>
                  <a:pt x="0" y="0"/>
                </a:lnTo>
                <a:close/>
              </a:path>
            </a:pathLst>
          </a:custGeom>
          <a:blipFill>
            <a:blip r:embed="rId12"/>
            <a:stretch>
              <a:fillRect t="-9778" b="-9701"/>
            </a:stretch>
          </a:blipFill>
        </p:spPr>
      </p:sp>
      <p:sp>
        <p:nvSpPr>
          <p:cNvPr id="65" name="TextBox 65"/>
          <p:cNvSpPr txBox="1"/>
          <p:nvPr/>
        </p:nvSpPr>
        <p:spPr>
          <a:xfrm>
            <a:off x="5763202" y="5612748"/>
            <a:ext cx="2943297" cy="1181795"/>
          </a:xfrm>
          <a:prstGeom prst="rect">
            <a:avLst/>
          </a:prstGeom>
        </p:spPr>
        <p:txBody>
          <a:bodyPr lIns="0" tIns="0" rIns="0" bIns="0" rtlCol="0" anchor="t">
            <a:spAutoFit/>
          </a:bodyPr>
          <a:lstStyle/>
          <a:p>
            <a:pPr algn="ctr">
              <a:lnSpc>
                <a:spcPts val="3175"/>
              </a:lnSpc>
            </a:pPr>
            <a:r>
              <a:rPr lang="en-US" sz="2268" b="1">
                <a:solidFill>
                  <a:srgbClr val="FFFFFF"/>
                </a:solidFill>
                <a:latin typeface="Montserrat Bold"/>
                <a:ea typeface="Montserrat Bold"/>
                <a:cs typeface="Montserrat Bold"/>
                <a:sym typeface="Montserrat Bold"/>
              </a:rPr>
              <a:t>Création du dictionnaire de référence</a:t>
            </a:r>
          </a:p>
        </p:txBody>
      </p:sp>
      <p:sp>
        <p:nvSpPr>
          <p:cNvPr id="66" name="TextBox 66"/>
          <p:cNvSpPr txBox="1"/>
          <p:nvPr/>
        </p:nvSpPr>
        <p:spPr>
          <a:xfrm>
            <a:off x="1437444" y="6511434"/>
            <a:ext cx="2860738" cy="1899486"/>
          </a:xfrm>
          <a:prstGeom prst="rect">
            <a:avLst/>
          </a:prstGeom>
        </p:spPr>
        <p:txBody>
          <a:bodyPr lIns="0" tIns="0" rIns="0" bIns="0" rtlCol="0" anchor="t">
            <a:spAutoFit/>
          </a:bodyPr>
          <a:lstStyle/>
          <a:p>
            <a:pPr marL="289753" lvl="1" indent="-144877" algn="l">
              <a:lnSpc>
                <a:spcPts val="1878"/>
              </a:lnSpc>
              <a:buFont typeface="Arial"/>
              <a:buChar char="•"/>
            </a:pPr>
            <a:r>
              <a:rPr lang="en-US" sz="1342" b="1">
                <a:solidFill>
                  <a:srgbClr val="010F1F"/>
                </a:solidFill>
                <a:latin typeface="Montserrat Bold"/>
                <a:ea typeface="Montserrat Bold"/>
                <a:cs typeface="Montserrat Bold"/>
                <a:sym typeface="Montserrat Bold"/>
              </a:rPr>
              <a:t>Description : Tri des alignements dans le fichier BAM en fonction des positions génomiques et création d'un index pour un accès rapide.</a:t>
            </a:r>
          </a:p>
          <a:p>
            <a:pPr marL="289753" lvl="1" indent="-144877" algn="l">
              <a:lnSpc>
                <a:spcPts val="1878"/>
              </a:lnSpc>
              <a:buFont typeface="Arial"/>
              <a:buChar char="•"/>
            </a:pPr>
            <a:r>
              <a:rPr lang="en-US" sz="1342" b="1">
                <a:solidFill>
                  <a:srgbClr val="010F1F"/>
                </a:solidFill>
                <a:latin typeface="Montserrat Bold"/>
                <a:ea typeface="Montserrat Bold"/>
                <a:cs typeface="Montserrat Bold"/>
                <a:sym typeface="Montserrat Bold"/>
              </a:rPr>
              <a:t>Outil : Samtools</a:t>
            </a:r>
          </a:p>
          <a:p>
            <a:pPr marL="289753" lvl="1" indent="-144877" algn="l">
              <a:lnSpc>
                <a:spcPts val="1878"/>
              </a:lnSpc>
              <a:buFont typeface="Arial"/>
              <a:buChar char="•"/>
            </a:pPr>
            <a:r>
              <a:rPr lang="en-US" sz="1342" b="1">
                <a:solidFill>
                  <a:srgbClr val="010F1F"/>
                </a:solidFill>
                <a:latin typeface="Montserrat Bold"/>
                <a:ea typeface="Montserrat Bold"/>
                <a:cs typeface="Montserrat Bold"/>
                <a:sym typeface="Montserrat Bold"/>
              </a:rPr>
              <a:t>sortie :  file.bam  , file.bai</a:t>
            </a:r>
          </a:p>
        </p:txBody>
      </p:sp>
      <p:sp>
        <p:nvSpPr>
          <p:cNvPr id="67" name="TextBox 67"/>
          <p:cNvSpPr txBox="1"/>
          <p:nvPr/>
        </p:nvSpPr>
        <p:spPr>
          <a:xfrm>
            <a:off x="1439591" y="5612748"/>
            <a:ext cx="2856444" cy="784535"/>
          </a:xfrm>
          <a:prstGeom prst="rect">
            <a:avLst/>
          </a:prstGeom>
        </p:spPr>
        <p:txBody>
          <a:bodyPr lIns="0" tIns="0" rIns="0" bIns="0" rtlCol="0" anchor="t">
            <a:spAutoFit/>
          </a:bodyPr>
          <a:lstStyle/>
          <a:p>
            <a:pPr algn="ctr">
              <a:lnSpc>
                <a:spcPts val="3175"/>
              </a:lnSpc>
            </a:pPr>
            <a:r>
              <a:rPr lang="en-US" sz="2268" b="1">
                <a:solidFill>
                  <a:srgbClr val="010F1F"/>
                </a:solidFill>
                <a:latin typeface="Montserrat Bold"/>
                <a:ea typeface="Montserrat Bold"/>
                <a:cs typeface="Montserrat Bold"/>
                <a:sym typeface="Montserrat Bold"/>
              </a:rPr>
              <a:t>Tri et indexation du fichier BAM</a:t>
            </a:r>
          </a:p>
        </p:txBody>
      </p:sp>
      <p:sp>
        <p:nvSpPr>
          <p:cNvPr id="68" name="TextBox 68"/>
          <p:cNvSpPr txBox="1"/>
          <p:nvPr/>
        </p:nvSpPr>
        <p:spPr>
          <a:xfrm>
            <a:off x="9673404" y="5554990"/>
            <a:ext cx="3440355" cy="904423"/>
          </a:xfrm>
          <a:prstGeom prst="rect">
            <a:avLst/>
          </a:prstGeom>
        </p:spPr>
        <p:txBody>
          <a:bodyPr lIns="0" tIns="0" rIns="0" bIns="0" rtlCol="0" anchor="t">
            <a:spAutoFit/>
          </a:bodyPr>
          <a:lstStyle/>
          <a:p>
            <a:pPr algn="ctr">
              <a:lnSpc>
                <a:spcPts val="2471"/>
              </a:lnSpc>
            </a:pPr>
            <a:r>
              <a:rPr lang="en-US" sz="1765" b="1">
                <a:solidFill>
                  <a:srgbClr val="010F1F"/>
                </a:solidFill>
                <a:latin typeface="Montserrat Bold"/>
                <a:ea typeface="Montserrat Bold"/>
                <a:cs typeface="Montserrat Bold"/>
                <a:sym typeface="Montserrat Bold"/>
              </a:rPr>
              <a:t>Ajout ou remplacement des groupes et réindexation du fichier BAM</a:t>
            </a:r>
          </a:p>
        </p:txBody>
      </p:sp>
      <p:sp>
        <p:nvSpPr>
          <p:cNvPr id="69" name="TextBox 69"/>
          <p:cNvSpPr txBox="1"/>
          <p:nvPr/>
        </p:nvSpPr>
        <p:spPr>
          <a:xfrm>
            <a:off x="5845762" y="6927743"/>
            <a:ext cx="2860738" cy="1423236"/>
          </a:xfrm>
          <a:prstGeom prst="rect">
            <a:avLst/>
          </a:prstGeom>
        </p:spPr>
        <p:txBody>
          <a:bodyPr lIns="0" tIns="0" rIns="0" bIns="0" rtlCol="0" anchor="t">
            <a:spAutoFit/>
          </a:bodyPr>
          <a:lstStyle/>
          <a:p>
            <a:pPr marL="289753" lvl="1" indent="-144877" algn="l">
              <a:lnSpc>
                <a:spcPts val="1878"/>
              </a:lnSpc>
              <a:buFont typeface="Arial"/>
              <a:buChar char="•"/>
            </a:pPr>
            <a:r>
              <a:rPr lang="en-US" sz="1342" b="1">
                <a:solidFill>
                  <a:srgbClr val="FFFFFF"/>
                </a:solidFill>
                <a:latin typeface="Montserrat Bold"/>
                <a:ea typeface="Montserrat Bold"/>
                <a:cs typeface="Montserrat Bold"/>
                <a:sym typeface="Montserrat Bold"/>
              </a:rPr>
              <a:t>Description : Génération d'un dictionnaire pour le génome de référence, utilisé pour gérer les fichiers alignés.</a:t>
            </a:r>
          </a:p>
          <a:p>
            <a:pPr marL="289753" lvl="1" indent="-144877" algn="l">
              <a:lnSpc>
                <a:spcPts val="1878"/>
              </a:lnSpc>
              <a:buFont typeface="Arial"/>
              <a:buChar char="•"/>
            </a:pPr>
            <a:r>
              <a:rPr lang="en-US" sz="1342" b="1">
                <a:solidFill>
                  <a:srgbClr val="FFFFFF"/>
                </a:solidFill>
                <a:latin typeface="Montserrat Bold"/>
                <a:ea typeface="Montserrat Bold"/>
                <a:cs typeface="Montserrat Bold"/>
                <a:sym typeface="Montserrat Bold"/>
              </a:rPr>
              <a:t>Outils : Picard (picard.jar)</a:t>
            </a:r>
          </a:p>
        </p:txBody>
      </p:sp>
      <p:sp>
        <p:nvSpPr>
          <p:cNvPr id="70" name="TextBox 70"/>
          <p:cNvSpPr txBox="1"/>
          <p:nvPr/>
        </p:nvSpPr>
        <p:spPr>
          <a:xfrm>
            <a:off x="13956388" y="5426024"/>
            <a:ext cx="3206117" cy="1033389"/>
          </a:xfrm>
          <a:prstGeom prst="rect">
            <a:avLst/>
          </a:prstGeom>
        </p:spPr>
        <p:txBody>
          <a:bodyPr lIns="0" tIns="0" rIns="0" bIns="0" rtlCol="0" anchor="t">
            <a:spAutoFit/>
          </a:bodyPr>
          <a:lstStyle/>
          <a:p>
            <a:pPr algn="ctr">
              <a:lnSpc>
                <a:spcPts val="2776"/>
              </a:lnSpc>
            </a:pPr>
            <a:r>
              <a:rPr lang="en-US" sz="1983" b="1">
                <a:solidFill>
                  <a:srgbClr val="FFFFFF"/>
                </a:solidFill>
                <a:latin typeface="Montserrat Bold"/>
                <a:ea typeface="Montserrat Bold"/>
                <a:cs typeface="Montserrat Bold"/>
                <a:sym typeface="Montserrat Bold"/>
              </a:rPr>
              <a:t>Marquage des duplicats et réindexation du fichier BAM</a:t>
            </a:r>
          </a:p>
        </p:txBody>
      </p:sp>
      <p:sp>
        <p:nvSpPr>
          <p:cNvPr id="71" name="TextBox 71"/>
          <p:cNvSpPr txBox="1"/>
          <p:nvPr/>
        </p:nvSpPr>
        <p:spPr>
          <a:xfrm>
            <a:off x="13923996" y="6526088"/>
            <a:ext cx="3165858" cy="1652071"/>
          </a:xfrm>
          <a:prstGeom prst="rect">
            <a:avLst/>
          </a:prstGeom>
        </p:spPr>
        <p:txBody>
          <a:bodyPr lIns="0" tIns="0" rIns="0" bIns="0" rtlCol="0" anchor="t">
            <a:spAutoFit/>
          </a:bodyPr>
          <a:lstStyle/>
          <a:p>
            <a:pPr marL="289305" lvl="1" indent="-144652" algn="l">
              <a:lnSpc>
                <a:spcPts val="1875"/>
              </a:lnSpc>
              <a:buFont typeface="Arial"/>
              <a:buChar char="•"/>
            </a:pPr>
            <a:r>
              <a:rPr lang="en-US" sz="1339" b="1">
                <a:solidFill>
                  <a:srgbClr val="FFFFFF"/>
                </a:solidFill>
                <a:latin typeface="Montserrat Bold"/>
                <a:ea typeface="Montserrat Bold"/>
                <a:cs typeface="Montserrat Bold"/>
                <a:sym typeface="Montserrat Bold"/>
              </a:rPr>
              <a:t>Description : Identification et marquage des lectures dupliquées résultant de la PCR, afin de réduire les biais dans l'analyse.</a:t>
            </a:r>
          </a:p>
          <a:p>
            <a:pPr marL="289305" lvl="1" indent="-144652" algn="l">
              <a:lnSpc>
                <a:spcPts val="1875"/>
              </a:lnSpc>
              <a:buFont typeface="Arial"/>
              <a:buChar char="•"/>
            </a:pPr>
            <a:r>
              <a:rPr lang="en-US" sz="1339" b="1">
                <a:solidFill>
                  <a:srgbClr val="FFFFFF"/>
                </a:solidFill>
                <a:latin typeface="Montserrat Bold"/>
                <a:ea typeface="Montserrat Bold"/>
                <a:cs typeface="Montserrat Bold"/>
                <a:sym typeface="Montserrat Bold"/>
              </a:rPr>
              <a:t>Outils : Picard et Samtools</a:t>
            </a:r>
          </a:p>
          <a:p>
            <a:pPr marL="286220" lvl="1" indent="-143110" algn="l">
              <a:lnSpc>
                <a:spcPts val="1855"/>
              </a:lnSpc>
              <a:buFont typeface="Arial"/>
              <a:buChar char="•"/>
            </a:pPr>
            <a:r>
              <a:rPr lang="en-US" sz="1325" b="1">
                <a:solidFill>
                  <a:srgbClr val="FFFFFF"/>
                </a:solidFill>
                <a:latin typeface="Montserrat Bold"/>
                <a:ea typeface="Montserrat Bold"/>
                <a:cs typeface="Montserrat Bold"/>
                <a:sym typeface="Montserrat Bold"/>
              </a:rPr>
              <a:t>sortie :  file.bam  ,   file.bai</a:t>
            </a:r>
          </a:p>
        </p:txBody>
      </p:sp>
      <p:sp>
        <p:nvSpPr>
          <p:cNvPr id="72" name="TextBox 72"/>
          <p:cNvSpPr txBox="1"/>
          <p:nvPr/>
        </p:nvSpPr>
        <p:spPr>
          <a:xfrm>
            <a:off x="9989136" y="6511434"/>
            <a:ext cx="2808892" cy="1899539"/>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Description : Ajout des métadonnées sur les groupes de lecture dans le fichier BAM pour faciliter les étapes ultérieures d’analyse.</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Outils : Picard et Samtools</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sortie :  file.bam , file.bai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1795779" y="6552492"/>
            <a:ext cx="2916267" cy="1330757"/>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Explore new technologies, market trends, or disruptive forces that could shape the future competitive landscape. Understanding these trends helps you anticipate potential threats and opportunities.</a:t>
            </a:r>
          </a:p>
        </p:txBody>
      </p:sp>
      <p:sp>
        <p:nvSpPr>
          <p:cNvPr id="4" name="Freeform 4"/>
          <p:cNvSpPr/>
          <p:nvPr/>
        </p:nvSpPr>
        <p:spPr>
          <a:xfrm rot="-10800000">
            <a:off x="-695868" y="598870"/>
            <a:ext cx="4697437" cy="4913254"/>
          </a:xfrm>
          <a:custGeom>
            <a:avLst/>
            <a:gdLst/>
            <a:ahLst/>
            <a:cxnLst/>
            <a:rect l="l" t="t" r="r" b="b"/>
            <a:pathLst>
              <a:path w="4697437" h="4913254">
                <a:moveTo>
                  <a:pt x="0" y="0"/>
                </a:moveTo>
                <a:lnTo>
                  <a:pt x="4697438" y="0"/>
                </a:lnTo>
                <a:lnTo>
                  <a:pt x="4697438"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2834327" y="3651528"/>
            <a:ext cx="3868363" cy="4856207"/>
            <a:chOff x="0" y="0"/>
            <a:chExt cx="852355" cy="1070016"/>
          </a:xfrm>
        </p:grpSpPr>
        <p:sp>
          <p:nvSpPr>
            <p:cNvPr id="6" name="Freeform 6"/>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7" name="TextBox 7"/>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8" name="Group 8"/>
          <p:cNvGrpSpPr/>
          <p:nvPr/>
        </p:nvGrpSpPr>
        <p:grpSpPr>
          <a:xfrm>
            <a:off x="11319731" y="3651528"/>
            <a:ext cx="3868363" cy="4856207"/>
            <a:chOff x="0" y="0"/>
            <a:chExt cx="852355" cy="1070016"/>
          </a:xfrm>
        </p:grpSpPr>
        <p:sp>
          <p:nvSpPr>
            <p:cNvPr id="9" name="Freeform 9"/>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10" name="TextBox 10"/>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11" name="Group 11"/>
          <p:cNvGrpSpPr/>
          <p:nvPr/>
        </p:nvGrpSpPr>
        <p:grpSpPr>
          <a:xfrm>
            <a:off x="7032759" y="3651528"/>
            <a:ext cx="3868363" cy="4856207"/>
            <a:chOff x="0" y="0"/>
            <a:chExt cx="852355" cy="1070016"/>
          </a:xfrm>
        </p:grpSpPr>
        <p:sp>
          <p:nvSpPr>
            <p:cNvPr id="12" name="Freeform 12"/>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48699F">
                <a:alpha val="75686"/>
              </a:srgbClr>
            </a:solidFill>
          </p:spPr>
        </p:sp>
        <p:sp>
          <p:nvSpPr>
            <p:cNvPr id="13" name="TextBox 13"/>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4" name="Freeform 1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5" name="TextBox 15"/>
          <p:cNvSpPr txBox="1"/>
          <p:nvPr/>
        </p:nvSpPr>
        <p:spPr>
          <a:xfrm>
            <a:off x="2834327" y="1279491"/>
            <a:ext cx="1293850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MÉTHODOLOGIE DE TRAVAIL</a:t>
            </a:r>
          </a:p>
        </p:txBody>
      </p:sp>
      <p:sp>
        <p:nvSpPr>
          <p:cNvPr id="16" name="Freeform 16"/>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17" name="Freeform 17"/>
          <p:cNvSpPr/>
          <p:nvPr/>
        </p:nvSpPr>
        <p:spPr>
          <a:xfrm>
            <a:off x="4307796" y="4267681"/>
            <a:ext cx="921425" cy="936754"/>
          </a:xfrm>
          <a:custGeom>
            <a:avLst/>
            <a:gdLst/>
            <a:ahLst/>
            <a:cxnLst/>
            <a:rect l="l" t="t" r="r" b="b"/>
            <a:pathLst>
              <a:path w="921425" h="936754">
                <a:moveTo>
                  <a:pt x="0" y="0"/>
                </a:moveTo>
                <a:lnTo>
                  <a:pt x="921425" y="0"/>
                </a:lnTo>
                <a:lnTo>
                  <a:pt x="921425" y="936754"/>
                </a:lnTo>
                <a:lnTo>
                  <a:pt x="0" y="9367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Freeform 18"/>
          <p:cNvSpPr/>
          <p:nvPr/>
        </p:nvSpPr>
        <p:spPr>
          <a:xfrm>
            <a:off x="12544712" y="4165204"/>
            <a:ext cx="1418401" cy="1141709"/>
          </a:xfrm>
          <a:custGeom>
            <a:avLst/>
            <a:gdLst/>
            <a:ahLst/>
            <a:cxnLst/>
            <a:rect l="l" t="t" r="r" b="b"/>
            <a:pathLst>
              <a:path w="1418401" h="1141709">
                <a:moveTo>
                  <a:pt x="0" y="0"/>
                </a:moveTo>
                <a:lnTo>
                  <a:pt x="1418401" y="0"/>
                </a:lnTo>
                <a:lnTo>
                  <a:pt x="1418401" y="1141709"/>
                </a:lnTo>
                <a:lnTo>
                  <a:pt x="0" y="114170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9" name="TextBox 19"/>
          <p:cNvSpPr txBox="1"/>
          <p:nvPr/>
        </p:nvSpPr>
        <p:spPr>
          <a:xfrm>
            <a:off x="3309458" y="6552492"/>
            <a:ext cx="2916267" cy="1330668"/>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20" name="TextBox 20"/>
          <p:cNvSpPr txBox="1"/>
          <p:nvPr/>
        </p:nvSpPr>
        <p:spPr>
          <a:xfrm>
            <a:off x="11795779" y="6552492"/>
            <a:ext cx="2916267" cy="1106705"/>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21" name="TextBox 21"/>
          <p:cNvSpPr txBox="1"/>
          <p:nvPr/>
        </p:nvSpPr>
        <p:spPr>
          <a:xfrm>
            <a:off x="3311646" y="5544996"/>
            <a:ext cx="2911890"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Logistics &amp; Infrastructure</a:t>
            </a:r>
          </a:p>
        </p:txBody>
      </p:sp>
      <p:sp>
        <p:nvSpPr>
          <p:cNvPr id="22" name="TextBox 22"/>
          <p:cNvSpPr txBox="1"/>
          <p:nvPr/>
        </p:nvSpPr>
        <p:spPr>
          <a:xfrm>
            <a:off x="11978369" y="5544996"/>
            <a:ext cx="2551088"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Human Resources</a:t>
            </a:r>
          </a:p>
        </p:txBody>
      </p:sp>
      <p:grpSp>
        <p:nvGrpSpPr>
          <p:cNvPr id="23" name="Group 23"/>
          <p:cNvGrpSpPr/>
          <p:nvPr/>
        </p:nvGrpSpPr>
        <p:grpSpPr>
          <a:xfrm>
            <a:off x="2834327" y="3651528"/>
            <a:ext cx="3868363" cy="4856207"/>
            <a:chOff x="0" y="0"/>
            <a:chExt cx="852355" cy="1070016"/>
          </a:xfrm>
        </p:grpSpPr>
        <p:sp>
          <p:nvSpPr>
            <p:cNvPr id="24" name="Freeform 24"/>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25" name="TextBox 2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26" name="Group 26"/>
          <p:cNvGrpSpPr/>
          <p:nvPr/>
        </p:nvGrpSpPr>
        <p:grpSpPr>
          <a:xfrm>
            <a:off x="11319731" y="3651528"/>
            <a:ext cx="3868363" cy="4856207"/>
            <a:chOff x="0" y="0"/>
            <a:chExt cx="852355" cy="1070016"/>
          </a:xfrm>
        </p:grpSpPr>
        <p:sp>
          <p:nvSpPr>
            <p:cNvPr id="27" name="Freeform 27"/>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28" name="TextBox 28"/>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29" name="Freeform 29"/>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30" name="Freeform 30"/>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31" name="Freeform 31"/>
          <p:cNvSpPr/>
          <p:nvPr/>
        </p:nvSpPr>
        <p:spPr>
          <a:xfrm>
            <a:off x="4307796" y="4267681"/>
            <a:ext cx="921425" cy="936754"/>
          </a:xfrm>
          <a:custGeom>
            <a:avLst/>
            <a:gdLst/>
            <a:ahLst/>
            <a:cxnLst/>
            <a:rect l="l" t="t" r="r" b="b"/>
            <a:pathLst>
              <a:path w="921425" h="936754">
                <a:moveTo>
                  <a:pt x="0" y="0"/>
                </a:moveTo>
                <a:lnTo>
                  <a:pt x="921425" y="0"/>
                </a:lnTo>
                <a:lnTo>
                  <a:pt x="921425" y="936754"/>
                </a:lnTo>
                <a:lnTo>
                  <a:pt x="0" y="9367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Freeform 32"/>
          <p:cNvSpPr/>
          <p:nvPr/>
        </p:nvSpPr>
        <p:spPr>
          <a:xfrm>
            <a:off x="12544712" y="4165204"/>
            <a:ext cx="1418401" cy="1141709"/>
          </a:xfrm>
          <a:custGeom>
            <a:avLst/>
            <a:gdLst/>
            <a:ahLst/>
            <a:cxnLst/>
            <a:rect l="l" t="t" r="r" b="b"/>
            <a:pathLst>
              <a:path w="1418401" h="1141709">
                <a:moveTo>
                  <a:pt x="0" y="0"/>
                </a:moveTo>
                <a:lnTo>
                  <a:pt x="1418401" y="0"/>
                </a:lnTo>
                <a:lnTo>
                  <a:pt x="1418401" y="1141709"/>
                </a:lnTo>
                <a:lnTo>
                  <a:pt x="0" y="114170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3" name="TextBox 33"/>
          <p:cNvSpPr txBox="1"/>
          <p:nvPr/>
        </p:nvSpPr>
        <p:spPr>
          <a:xfrm>
            <a:off x="3309458" y="6552492"/>
            <a:ext cx="2916267" cy="1330668"/>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34" name="TextBox 34"/>
          <p:cNvSpPr txBox="1"/>
          <p:nvPr/>
        </p:nvSpPr>
        <p:spPr>
          <a:xfrm>
            <a:off x="11795779" y="6552492"/>
            <a:ext cx="2916267" cy="1106705"/>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35" name="TextBox 35"/>
          <p:cNvSpPr txBox="1"/>
          <p:nvPr/>
        </p:nvSpPr>
        <p:spPr>
          <a:xfrm>
            <a:off x="3311646" y="5544996"/>
            <a:ext cx="2911890"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Logistics &amp; Infrastructure</a:t>
            </a:r>
          </a:p>
        </p:txBody>
      </p:sp>
      <p:sp>
        <p:nvSpPr>
          <p:cNvPr id="36" name="TextBox 36"/>
          <p:cNvSpPr txBox="1"/>
          <p:nvPr/>
        </p:nvSpPr>
        <p:spPr>
          <a:xfrm>
            <a:off x="11978369" y="5544996"/>
            <a:ext cx="2551088"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Human Resources</a:t>
            </a:r>
          </a:p>
        </p:txBody>
      </p:sp>
      <p:grpSp>
        <p:nvGrpSpPr>
          <p:cNvPr id="37" name="Group 37"/>
          <p:cNvGrpSpPr/>
          <p:nvPr/>
        </p:nvGrpSpPr>
        <p:grpSpPr>
          <a:xfrm>
            <a:off x="2834327" y="3651528"/>
            <a:ext cx="3868363" cy="4856207"/>
            <a:chOff x="0" y="0"/>
            <a:chExt cx="852355" cy="1070016"/>
          </a:xfrm>
        </p:grpSpPr>
        <p:sp>
          <p:nvSpPr>
            <p:cNvPr id="38" name="Freeform 38"/>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39" name="TextBox 39"/>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40" name="Group 40"/>
          <p:cNvGrpSpPr/>
          <p:nvPr/>
        </p:nvGrpSpPr>
        <p:grpSpPr>
          <a:xfrm>
            <a:off x="11319731" y="3651528"/>
            <a:ext cx="3868363" cy="4856207"/>
            <a:chOff x="0" y="0"/>
            <a:chExt cx="852355" cy="1070016"/>
          </a:xfrm>
        </p:grpSpPr>
        <p:sp>
          <p:nvSpPr>
            <p:cNvPr id="41" name="Freeform 41"/>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42" name="TextBox 42"/>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43" name="Freeform 4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4" name="Freeform 4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45" name="Freeform 45"/>
          <p:cNvSpPr/>
          <p:nvPr/>
        </p:nvSpPr>
        <p:spPr>
          <a:xfrm>
            <a:off x="4307796" y="4267681"/>
            <a:ext cx="921425" cy="936754"/>
          </a:xfrm>
          <a:custGeom>
            <a:avLst/>
            <a:gdLst/>
            <a:ahLst/>
            <a:cxnLst/>
            <a:rect l="l" t="t" r="r" b="b"/>
            <a:pathLst>
              <a:path w="921425" h="936754">
                <a:moveTo>
                  <a:pt x="0" y="0"/>
                </a:moveTo>
                <a:lnTo>
                  <a:pt x="921425" y="0"/>
                </a:lnTo>
                <a:lnTo>
                  <a:pt x="921425" y="936754"/>
                </a:lnTo>
                <a:lnTo>
                  <a:pt x="0" y="9367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6" name="Freeform 46"/>
          <p:cNvSpPr/>
          <p:nvPr/>
        </p:nvSpPr>
        <p:spPr>
          <a:xfrm>
            <a:off x="12544712" y="4165204"/>
            <a:ext cx="1418401" cy="1141709"/>
          </a:xfrm>
          <a:custGeom>
            <a:avLst/>
            <a:gdLst/>
            <a:ahLst/>
            <a:cxnLst/>
            <a:rect l="l" t="t" r="r" b="b"/>
            <a:pathLst>
              <a:path w="1418401" h="1141709">
                <a:moveTo>
                  <a:pt x="0" y="0"/>
                </a:moveTo>
                <a:lnTo>
                  <a:pt x="1418401" y="0"/>
                </a:lnTo>
                <a:lnTo>
                  <a:pt x="1418401" y="1141709"/>
                </a:lnTo>
                <a:lnTo>
                  <a:pt x="0" y="114170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47" name="TextBox 47"/>
          <p:cNvSpPr txBox="1"/>
          <p:nvPr/>
        </p:nvSpPr>
        <p:spPr>
          <a:xfrm>
            <a:off x="3309458" y="6552492"/>
            <a:ext cx="2916267" cy="1330668"/>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Ensure smooth operations by establishing efficient logistics and a robust infrastructure. This involves assessing transportation networks, warehousing needs, and supply chain management.</a:t>
            </a:r>
          </a:p>
        </p:txBody>
      </p:sp>
      <p:sp>
        <p:nvSpPr>
          <p:cNvPr id="48" name="TextBox 48"/>
          <p:cNvSpPr txBox="1"/>
          <p:nvPr/>
        </p:nvSpPr>
        <p:spPr>
          <a:xfrm>
            <a:off x="11795779" y="6552492"/>
            <a:ext cx="2916267" cy="1106705"/>
          </a:xfrm>
          <a:prstGeom prst="rect">
            <a:avLst/>
          </a:prstGeom>
        </p:spPr>
        <p:txBody>
          <a:bodyPr lIns="0" tIns="0" rIns="0" bIns="0" rtlCol="0" anchor="t">
            <a:spAutoFit/>
          </a:bodyPr>
          <a:lstStyle/>
          <a:p>
            <a:pPr algn="ctr">
              <a:lnSpc>
                <a:spcPts val="1772"/>
              </a:lnSpc>
            </a:pPr>
            <a:r>
              <a:rPr lang="en-US" sz="1266">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49" name="TextBox 49"/>
          <p:cNvSpPr txBox="1"/>
          <p:nvPr/>
        </p:nvSpPr>
        <p:spPr>
          <a:xfrm>
            <a:off x="3311646" y="5544996"/>
            <a:ext cx="2911890"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Logistics &amp; Infrastructure</a:t>
            </a:r>
          </a:p>
        </p:txBody>
      </p:sp>
      <p:sp>
        <p:nvSpPr>
          <p:cNvPr id="50" name="TextBox 50"/>
          <p:cNvSpPr txBox="1"/>
          <p:nvPr/>
        </p:nvSpPr>
        <p:spPr>
          <a:xfrm>
            <a:off x="11978369" y="5544996"/>
            <a:ext cx="2551088" cy="798744"/>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Human Resources</a:t>
            </a:r>
          </a:p>
        </p:txBody>
      </p:sp>
      <p:grpSp>
        <p:nvGrpSpPr>
          <p:cNvPr id="51" name="Group 51"/>
          <p:cNvGrpSpPr/>
          <p:nvPr/>
        </p:nvGrpSpPr>
        <p:grpSpPr>
          <a:xfrm>
            <a:off x="2834327" y="3651528"/>
            <a:ext cx="3868363" cy="4856207"/>
            <a:chOff x="0" y="0"/>
            <a:chExt cx="852355" cy="1070016"/>
          </a:xfrm>
        </p:grpSpPr>
        <p:sp>
          <p:nvSpPr>
            <p:cNvPr id="52" name="Freeform 52"/>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53" name="TextBox 53"/>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54" name="Group 54"/>
          <p:cNvGrpSpPr/>
          <p:nvPr/>
        </p:nvGrpSpPr>
        <p:grpSpPr>
          <a:xfrm>
            <a:off x="11319731" y="3651528"/>
            <a:ext cx="3868363" cy="4856207"/>
            <a:chOff x="0" y="0"/>
            <a:chExt cx="852355" cy="1070016"/>
          </a:xfrm>
        </p:grpSpPr>
        <p:sp>
          <p:nvSpPr>
            <p:cNvPr id="55" name="Freeform 55"/>
            <p:cNvSpPr/>
            <p:nvPr/>
          </p:nvSpPr>
          <p:spPr>
            <a:xfrm>
              <a:off x="0" y="0"/>
              <a:ext cx="852355" cy="1070016"/>
            </a:xfrm>
            <a:custGeom>
              <a:avLst/>
              <a:gdLst/>
              <a:ahLst/>
              <a:cxnLst/>
              <a:rect l="l" t="t" r="r" b="b"/>
              <a:pathLst>
                <a:path w="852355" h="1070016">
                  <a:moveTo>
                    <a:pt x="40027" y="0"/>
                  </a:moveTo>
                  <a:lnTo>
                    <a:pt x="812328" y="0"/>
                  </a:lnTo>
                  <a:cubicBezTo>
                    <a:pt x="834434" y="0"/>
                    <a:pt x="852355" y="17921"/>
                    <a:pt x="852355" y="40027"/>
                  </a:cubicBezTo>
                  <a:lnTo>
                    <a:pt x="852355" y="1029989"/>
                  </a:lnTo>
                  <a:cubicBezTo>
                    <a:pt x="852355" y="1052095"/>
                    <a:pt x="834434" y="1070016"/>
                    <a:pt x="812328" y="1070016"/>
                  </a:cubicBezTo>
                  <a:lnTo>
                    <a:pt x="40027" y="1070016"/>
                  </a:lnTo>
                  <a:cubicBezTo>
                    <a:pt x="17921" y="1070016"/>
                    <a:pt x="0" y="1052095"/>
                    <a:pt x="0" y="1029989"/>
                  </a:cubicBezTo>
                  <a:lnTo>
                    <a:pt x="0" y="40027"/>
                  </a:lnTo>
                  <a:cubicBezTo>
                    <a:pt x="0" y="17921"/>
                    <a:pt x="17921" y="0"/>
                    <a:pt x="40027" y="0"/>
                  </a:cubicBezTo>
                  <a:close/>
                </a:path>
              </a:pathLst>
            </a:custGeom>
            <a:solidFill>
              <a:srgbClr val="FFFFFF"/>
            </a:solidFill>
          </p:spPr>
        </p:sp>
        <p:sp>
          <p:nvSpPr>
            <p:cNvPr id="56" name="TextBox 56"/>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57" name="Freeform 57"/>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8" name="Freeform 58"/>
          <p:cNvSpPr/>
          <p:nvPr/>
        </p:nvSpPr>
        <p:spPr>
          <a:xfrm rot="-10800000">
            <a:off x="-274528" y="-177195"/>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xmlns="" r:embed="rId4"/>
                </a:ext>
              </a:extLst>
            </a:blip>
            <a:stretch>
              <a:fillRect/>
            </a:stretch>
          </a:blipFill>
        </p:spPr>
      </p:sp>
      <p:sp>
        <p:nvSpPr>
          <p:cNvPr id="59" name="Freeform 59"/>
          <p:cNvSpPr/>
          <p:nvPr/>
        </p:nvSpPr>
        <p:spPr>
          <a:xfrm>
            <a:off x="3863174" y="3864557"/>
            <a:ext cx="1808835" cy="1339878"/>
          </a:xfrm>
          <a:custGeom>
            <a:avLst/>
            <a:gdLst/>
            <a:ahLst/>
            <a:cxnLst/>
            <a:rect l="l" t="t" r="r" b="b"/>
            <a:pathLst>
              <a:path w="1808835" h="1339878">
                <a:moveTo>
                  <a:pt x="0" y="0"/>
                </a:moveTo>
                <a:lnTo>
                  <a:pt x="1808835" y="0"/>
                </a:lnTo>
                <a:lnTo>
                  <a:pt x="1808835" y="1339878"/>
                </a:lnTo>
                <a:lnTo>
                  <a:pt x="0" y="1339878"/>
                </a:lnTo>
                <a:lnTo>
                  <a:pt x="0" y="0"/>
                </a:lnTo>
                <a:close/>
              </a:path>
            </a:pathLst>
          </a:custGeom>
          <a:blipFill>
            <a:blip r:embed="rId9"/>
            <a:stretch>
              <a:fillRect/>
            </a:stretch>
          </a:blipFill>
        </p:spPr>
      </p:sp>
      <p:sp>
        <p:nvSpPr>
          <p:cNvPr id="60" name="Freeform 60"/>
          <p:cNvSpPr/>
          <p:nvPr/>
        </p:nvSpPr>
        <p:spPr>
          <a:xfrm>
            <a:off x="7973978" y="3825263"/>
            <a:ext cx="1825977" cy="1481650"/>
          </a:xfrm>
          <a:custGeom>
            <a:avLst/>
            <a:gdLst/>
            <a:ahLst/>
            <a:cxnLst/>
            <a:rect l="l" t="t" r="r" b="b"/>
            <a:pathLst>
              <a:path w="1825977" h="1481650">
                <a:moveTo>
                  <a:pt x="0" y="0"/>
                </a:moveTo>
                <a:lnTo>
                  <a:pt x="1825977" y="0"/>
                </a:lnTo>
                <a:lnTo>
                  <a:pt x="1825977" y="1481650"/>
                </a:lnTo>
                <a:lnTo>
                  <a:pt x="0" y="1481650"/>
                </a:lnTo>
                <a:lnTo>
                  <a:pt x="0" y="0"/>
                </a:lnTo>
                <a:close/>
              </a:path>
            </a:pathLst>
          </a:custGeom>
          <a:blipFill>
            <a:blip r:embed="rId10"/>
            <a:stretch>
              <a:fillRect/>
            </a:stretch>
          </a:blipFill>
        </p:spPr>
      </p:sp>
      <p:sp>
        <p:nvSpPr>
          <p:cNvPr id="61" name="Freeform 61"/>
          <p:cNvSpPr/>
          <p:nvPr/>
        </p:nvSpPr>
        <p:spPr>
          <a:xfrm>
            <a:off x="12409470" y="3825263"/>
            <a:ext cx="1688884" cy="1531779"/>
          </a:xfrm>
          <a:custGeom>
            <a:avLst/>
            <a:gdLst/>
            <a:ahLst/>
            <a:cxnLst/>
            <a:rect l="l" t="t" r="r" b="b"/>
            <a:pathLst>
              <a:path w="1688884" h="1531779">
                <a:moveTo>
                  <a:pt x="0" y="0"/>
                </a:moveTo>
                <a:lnTo>
                  <a:pt x="1688885" y="0"/>
                </a:lnTo>
                <a:lnTo>
                  <a:pt x="1688885" y="1531779"/>
                </a:lnTo>
                <a:lnTo>
                  <a:pt x="0" y="1531779"/>
                </a:lnTo>
                <a:lnTo>
                  <a:pt x="0" y="0"/>
                </a:lnTo>
                <a:close/>
              </a:path>
            </a:pathLst>
          </a:custGeom>
          <a:blipFill>
            <a:blip r:embed="rId11"/>
            <a:stretch>
              <a:fillRect/>
            </a:stretch>
          </a:blipFill>
        </p:spPr>
      </p:sp>
      <p:sp>
        <p:nvSpPr>
          <p:cNvPr id="62" name="TextBox 62"/>
          <p:cNvSpPr txBox="1"/>
          <p:nvPr/>
        </p:nvSpPr>
        <p:spPr>
          <a:xfrm>
            <a:off x="7229796" y="5464498"/>
            <a:ext cx="3474289" cy="798839"/>
          </a:xfrm>
          <a:prstGeom prst="rect">
            <a:avLst/>
          </a:prstGeom>
        </p:spPr>
        <p:txBody>
          <a:bodyPr lIns="0" tIns="0" rIns="0" bIns="0" rtlCol="0" anchor="t">
            <a:spAutoFit/>
          </a:bodyPr>
          <a:lstStyle/>
          <a:p>
            <a:pPr algn="ctr">
              <a:lnSpc>
                <a:spcPts val="3236"/>
              </a:lnSpc>
            </a:pPr>
            <a:r>
              <a:rPr lang="en-US" sz="2312" b="1">
                <a:solidFill>
                  <a:srgbClr val="FFFFFF"/>
                </a:solidFill>
                <a:latin typeface="Montserrat Bold"/>
                <a:ea typeface="Montserrat Bold"/>
                <a:cs typeface="Montserrat Bold"/>
                <a:sym typeface="Montserrat Bold"/>
              </a:rPr>
              <a:t>Filtrage des variantes SNP/Indels</a:t>
            </a:r>
          </a:p>
        </p:txBody>
      </p:sp>
      <p:sp>
        <p:nvSpPr>
          <p:cNvPr id="63" name="TextBox 63"/>
          <p:cNvSpPr txBox="1"/>
          <p:nvPr/>
        </p:nvSpPr>
        <p:spPr>
          <a:xfrm>
            <a:off x="3309458" y="6542967"/>
            <a:ext cx="2916267" cy="1661414"/>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Description : Identification des mutations ponctuelles (SNP) et des insertions/délétions (Indels) dans le génome tumoral.</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Outils : GATK </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sortie :  file.vcf</a:t>
            </a:r>
          </a:p>
        </p:txBody>
      </p:sp>
      <p:sp>
        <p:nvSpPr>
          <p:cNvPr id="64" name="TextBox 64"/>
          <p:cNvSpPr txBox="1"/>
          <p:nvPr/>
        </p:nvSpPr>
        <p:spPr>
          <a:xfrm>
            <a:off x="2906858" y="5464498"/>
            <a:ext cx="3723301" cy="798839"/>
          </a:xfrm>
          <a:prstGeom prst="rect">
            <a:avLst/>
          </a:prstGeom>
        </p:spPr>
        <p:txBody>
          <a:bodyPr lIns="0" tIns="0" rIns="0" bIns="0" rtlCol="0" anchor="t">
            <a:spAutoFit/>
          </a:bodyPr>
          <a:lstStyle/>
          <a:p>
            <a:pPr algn="ctr">
              <a:lnSpc>
                <a:spcPts val="3236"/>
              </a:lnSpc>
            </a:pPr>
            <a:r>
              <a:rPr lang="en-US" sz="2312" b="1">
                <a:solidFill>
                  <a:srgbClr val="010F1F"/>
                </a:solidFill>
                <a:latin typeface="Montserrat Bold"/>
                <a:ea typeface="Montserrat Bold"/>
                <a:cs typeface="Montserrat Bold"/>
                <a:sym typeface="Montserrat Bold"/>
              </a:rPr>
              <a:t>Détection des variantes SNP/Indels</a:t>
            </a:r>
          </a:p>
        </p:txBody>
      </p:sp>
      <p:sp>
        <p:nvSpPr>
          <p:cNvPr id="65" name="TextBox 65"/>
          <p:cNvSpPr txBox="1"/>
          <p:nvPr/>
        </p:nvSpPr>
        <p:spPr>
          <a:xfrm>
            <a:off x="11467082" y="5554521"/>
            <a:ext cx="3573661" cy="629095"/>
          </a:xfrm>
          <a:prstGeom prst="rect">
            <a:avLst/>
          </a:prstGeom>
        </p:spPr>
        <p:txBody>
          <a:bodyPr lIns="0" tIns="0" rIns="0" bIns="0" rtlCol="0" anchor="t">
            <a:spAutoFit/>
          </a:bodyPr>
          <a:lstStyle/>
          <a:p>
            <a:pPr algn="ctr">
              <a:lnSpc>
                <a:spcPts val="2567"/>
              </a:lnSpc>
            </a:pPr>
            <a:r>
              <a:rPr lang="en-US" sz="1833" b="1">
                <a:solidFill>
                  <a:srgbClr val="010F1F"/>
                </a:solidFill>
                <a:latin typeface="Montserrat Bold"/>
                <a:ea typeface="Montserrat Bold"/>
                <a:cs typeface="Montserrat Bold"/>
                <a:sym typeface="Montserrat Bold"/>
              </a:rPr>
              <a:t>Annotation des variantes SNP</a:t>
            </a:r>
          </a:p>
        </p:txBody>
      </p:sp>
      <p:sp>
        <p:nvSpPr>
          <p:cNvPr id="66" name="TextBox 66"/>
          <p:cNvSpPr txBox="1"/>
          <p:nvPr/>
        </p:nvSpPr>
        <p:spPr>
          <a:xfrm>
            <a:off x="7510996" y="6542967"/>
            <a:ext cx="2916267" cy="1661414"/>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Description : Élimination des variantes de faible qualité ou peu fiables pour générer des fichiers finaux de variantes (VCF).</a:t>
            </a:r>
          </a:p>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Outils : GATK</a:t>
            </a:r>
          </a:p>
          <a:p>
            <a:pPr marL="289307" lvl="1" indent="-144653" algn="l">
              <a:lnSpc>
                <a:spcPts val="1876"/>
              </a:lnSpc>
              <a:buFont typeface="Arial"/>
              <a:buChar char="•"/>
            </a:pPr>
            <a:r>
              <a:rPr lang="en-US" sz="1340" b="1">
                <a:solidFill>
                  <a:srgbClr val="FFFFFF"/>
                </a:solidFill>
                <a:latin typeface="Montserrat Bold"/>
                <a:ea typeface="Montserrat Bold"/>
                <a:cs typeface="Montserrat Bold"/>
                <a:sym typeface="Montserrat Bold"/>
              </a:rPr>
              <a:t>sortie : snp.vcf snp_filtred.vcf</a:t>
            </a:r>
          </a:p>
        </p:txBody>
      </p:sp>
      <p:sp>
        <p:nvSpPr>
          <p:cNvPr id="67" name="TextBox 67"/>
          <p:cNvSpPr txBox="1"/>
          <p:nvPr/>
        </p:nvSpPr>
        <p:spPr>
          <a:xfrm>
            <a:off x="11710748" y="6381840"/>
            <a:ext cx="2916267" cy="1899539"/>
          </a:xfrm>
          <a:prstGeom prst="rect">
            <a:avLst/>
          </a:prstGeom>
        </p:spPr>
        <p:txBody>
          <a:bodyPr lIns="0" tIns="0" rIns="0" bIns="0" rtlCol="0" anchor="t">
            <a:spAutoFit/>
          </a:bodyPr>
          <a:lstStyle/>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Description: Ajout d’informations fonctionnelles et biologiques aux mutations détectées, à partir des annotations génomiques</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Outils : SnpEff</a:t>
            </a:r>
          </a:p>
          <a:p>
            <a:pPr marL="289307" lvl="1" indent="-144653" algn="l">
              <a:lnSpc>
                <a:spcPts val="1876"/>
              </a:lnSpc>
              <a:buFont typeface="Arial"/>
              <a:buChar char="•"/>
            </a:pPr>
            <a:r>
              <a:rPr lang="en-US" sz="1340" b="1">
                <a:solidFill>
                  <a:srgbClr val="010F1F"/>
                </a:solidFill>
                <a:latin typeface="Montserrat Bold"/>
                <a:ea typeface="Montserrat Bold"/>
                <a:cs typeface="Montserrat Bold"/>
                <a:sym typeface="Montserrat Bold"/>
              </a:rPr>
              <a:t>sortie :  snp_filtred.EFF.vcf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2028</Words>
  <Application>Microsoft Office PowerPoint</Application>
  <PresentationFormat>Personnalisé</PresentationFormat>
  <Paragraphs>204</Paragraphs>
  <Slides>21</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21</vt:i4>
      </vt:variant>
    </vt:vector>
  </HeadingPairs>
  <TitlesOfParts>
    <vt:vector size="29" baseType="lpstr">
      <vt:lpstr>Arial</vt:lpstr>
      <vt:lpstr>Prata</vt:lpstr>
      <vt:lpstr>Calibri</vt:lpstr>
      <vt:lpstr>Montserrat Bold</vt:lpstr>
      <vt:lpstr>Tomorrow Bold Italics</vt:lpstr>
      <vt:lpstr>Open Sauce</vt:lpstr>
      <vt:lpstr>Montserrat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Business Presentation</dc:title>
  <cp:lastModifiedBy>Pro</cp:lastModifiedBy>
  <cp:revision>2</cp:revision>
  <dcterms:created xsi:type="dcterms:W3CDTF">2006-08-16T00:00:00Z</dcterms:created>
  <dcterms:modified xsi:type="dcterms:W3CDTF">2025-04-06T21:03:22Z</dcterms:modified>
  <dc:identifier>DAGb7lxRJNY</dc:identifier>
</cp:coreProperties>
</file>